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396" r:id="rId2"/>
    <p:sldId id="397" r:id="rId3"/>
    <p:sldId id="389" r:id="rId4"/>
    <p:sldId id="393" r:id="rId5"/>
    <p:sldId id="379" r:id="rId6"/>
    <p:sldId id="390" r:id="rId7"/>
    <p:sldId id="386" r:id="rId8"/>
    <p:sldId id="374" r:id="rId9"/>
    <p:sldId id="394" r:id="rId10"/>
    <p:sldId id="387" r:id="rId11"/>
    <p:sldId id="391" r:id="rId12"/>
    <p:sldId id="392" r:id="rId13"/>
    <p:sldId id="395" r:id="rId14"/>
    <p:sldId id="398" r:id="rId15"/>
    <p:sldId id="399" r:id="rId16"/>
    <p:sldId id="369" r:id="rId17"/>
  </p:sldIdLst>
  <p:sldSz cx="9144000" cy="5143500" type="screen16x9"/>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Rhiannon" initials="TR"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EF"/>
    <a:srgbClr val="FC4017"/>
    <a:srgbClr val="FCAF17"/>
    <a:srgbClr val="414042"/>
    <a:srgbClr val="FF9933"/>
    <a:srgbClr val="FFCC00"/>
    <a:srgbClr val="3333CC"/>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81818" autoAdjust="0"/>
  </p:normalViewPr>
  <p:slideViewPr>
    <p:cSldViewPr>
      <p:cViewPr varScale="1">
        <p:scale>
          <a:sx n="126" d="100"/>
          <a:sy n="126" d="100"/>
        </p:scale>
        <p:origin x="1116" y="108"/>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varScale="1">
        <p:scale>
          <a:sx n="52" d="100"/>
          <a:sy n="52" d="100"/>
        </p:scale>
        <p:origin x="208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045DC6F4-57AA-40BF-B06A-7F3E1214C3C2}" type="datetimeFigureOut">
              <a:rPr lang="en-US"/>
              <a:pPr>
                <a:defRPr/>
              </a:pPr>
              <a:t>5/23/2025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47CD2579-F1F2-4239-BF07-4D999D53CA57}" type="slidenum">
              <a:rPr lang="en-US" altLang="en-US"/>
              <a:pPr>
                <a:defRPr/>
              </a:pPr>
              <a:t>‹#›</a:t>
            </a:fld>
            <a:endParaRPr lang="en-US" altLang="en-US"/>
          </a:p>
        </p:txBody>
      </p:sp>
    </p:spTree>
    <p:extLst>
      <p:ext uri="{BB962C8B-B14F-4D97-AF65-F5344CB8AC3E}">
        <p14:creationId xmlns:p14="http://schemas.microsoft.com/office/powerpoint/2010/main" val="40823870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1</a:t>
            </a:fld>
            <a:endParaRPr lang="en-US" altLang="en-US"/>
          </a:p>
        </p:txBody>
      </p:sp>
    </p:spTree>
    <p:extLst>
      <p:ext uri="{BB962C8B-B14F-4D97-AF65-F5344CB8AC3E}">
        <p14:creationId xmlns:p14="http://schemas.microsoft.com/office/powerpoint/2010/main" val="1009029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And another</a:t>
            </a:r>
            <a:r>
              <a:rPr lang="en-CA" baseline="0" dirty="0" smtClean="0"/>
              <a:t> side note: we did a search for peer support jobs online, and the Government of Canada’s Job Bank lists peer support worker, but all the jobs listed are social service worker or community health worker kind of jobs. </a:t>
            </a:r>
          </a:p>
          <a:p>
            <a:r>
              <a:rPr lang="en-CA" baseline="0" dirty="0" smtClean="0"/>
              <a:t>Allison also mentioned in COP- compare the different between the pay of a PSW &amp; Environmental Services in a Hospital (???)</a:t>
            </a:r>
            <a:endParaRPr lang="en-CA"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10</a:t>
            </a:fld>
            <a:endParaRPr lang="en-US" altLang="en-US"/>
          </a:p>
        </p:txBody>
      </p:sp>
    </p:spTree>
    <p:extLst>
      <p:ext uri="{BB962C8B-B14F-4D97-AF65-F5344CB8AC3E}">
        <p14:creationId xmlns:p14="http://schemas.microsoft.com/office/powerpoint/2010/main" val="25752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 There are two competing forces that happen for</a:t>
            </a:r>
            <a:r>
              <a:rPr lang="en-CA" baseline="0" dirty="0" smtClean="0"/>
              <a:t> Pay Equity for Peer support: proving the value of the work for institutions/systems that don’t understand it, and on the other side (and this is what we want to focus on here) how we can use existing frameworks that put monetary value on work to get an equitable wage for the work.</a:t>
            </a:r>
          </a:p>
          <a:p>
            <a:r>
              <a:rPr lang="en-CA" baseline="0" dirty="0" smtClean="0"/>
              <a:t>- We know that </a:t>
            </a:r>
            <a:r>
              <a:rPr lang="en-CA" baseline="0" dirty="0" err="1" smtClean="0"/>
              <a:t>i</a:t>
            </a:r>
            <a:r>
              <a:rPr lang="en-CA" dirty="0" err="1" smtClean="0"/>
              <a:t>nfantilization</a:t>
            </a:r>
            <a:r>
              <a:rPr lang="en-CA" baseline="0" dirty="0" smtClean="0"/>
              <a:t> and the</a:t>
            </a:r>
            <a:r>
              <a:rPr lang="en-CA" dirty="0" smtClean="0"/>
              <a:t> tokenism of lived experience happen.</a:t>
            </a:r>
          </a:p>
          <a:p>
            <a:pPr marL="171450" indent="-171450">
              <a:buFontTx/>
              <a:buChar char="-"/>
            </a:pPr>
            <a:r>
              <a:rPr lang="en-CA" dirty="0" smtClean="0"/>
              <a:t>So often places</a:t>
            </a:r>
            <a:r>
              <a:rPr lang="en-CA" baseline="0" dirty="0" smtClean="0"/>
              <a:t> say, ‘</a:t>
            </a:r>
            <a:r>
              <a:rPr lang="en-CA" dirty="0" smtClean="0"/>
              <a:t>we have this program, but we don’t actually want to give you the job &amp; pay stability you deserve because we don’t value you the same way’ </a:t>
            </a:r>
          </a:p>
          <a:p>
            <a:pPr marL="171450" indent="-171450">
              <a:buFontTx/>
              <a:buChar char="-"/>
            </a:pPr>
            <a:r>
              <a:rPr lang="en-CA" dirty="0" smtClean="0"/>
              <a:t>Organizations</a:t>
            </a:r>
            <a:r>
              <a:rPr lang="en-CA" baseline="0" dirty="0" smtClean="0"/>
              <a:t> are not prepared to do this, or they don’t know how to do it, or don’t know that they should</a:t>
            </a:r>
          </a:p>
          <a:p>
            <a:pPr marL="171450" indent="-171450">
              <a:buFontTx/>
              <a:buChar char="-"/>
            </a:pPr>
            <a:r>
              <a:rPr lang="en-CA" baseline="0" dirty="0" smtClean="0"/>
              <a:t>If you value peer support, then you should value pay equity</a:t>
            </a:r>
          </a:p>
          <a:p>
            <a:pPr marL="171450" indent="-171450">
              <a:buFontTx/>
              <a:buChar char="-"/>
            </a:pPr>
            <a:r>
              <a:rPr lang="en-CA" baseline="0" dirty="0" smtClean="0"/>
              <a:t>We hear so much about peer support being COST EFFECTIVE!! This ties back to societal perception: your work is based on your labour</a:t>
            </a:r>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11</a:t>
            </a:fld>
            <a:endParaRPr lang="en-US" altLang="en-US"/>
          </a:p>
        </p:txBody>
      </p:sp>
    </p:spTree>
    <p:extLst>
      <p:ext uri="{BB962C8B-B14F-4D97-AF65-F5344CB8AC3E}">
        <p14:creationId xmlns:p14="http://schemas.microsoft.com/office/powerpoint/2010/main" val="3696606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would happen</a:t>
            </a:r>
            <a:r>
              <a:rPr lang="en-CA" baseline="0" dirty="0" smtClean="0"/>
              <a:t> usually in one employment setting with Human Resources</a:t>
            </a:r>
          </a:p>
          <a:p>
            <a:r>
              <a:rPr lang="en-CA" baseline="0" dirty="0" smtClean="0"/>
              <a:t>This is about: </a:t>
            </a:r>
          </a:p>
          <a:p>
            <a:pPr marL="228600" indent="-228600">
              <a:buAutoNum type="arabicPeriod"/>
            </a:pPr>
            <a:r>
              <a:rPr lang="en-CA" baseline="0" dirty="0" smtClean="0"/>
              <a:t>Why are we doing this?</a:t>
            </a:r>
          </a:p>
          <a:p>
            <a:pPr marL="228600" indent="-228600">
              <a:buAutoNum type="arabicPeriod"/>
            </a:pPr>
            <a:r>
              <a:rPr lang="en-CA" baseline="0" dirty="0" smtClean="0"/>
              <a:t>Getting all the information – pay, job descriptions, etc.</a:t>
            </a:r>
          </a:p>
          <a:p>
            <a:pPr marL="228600" indent="-228600">
              <a:buAutoNum type="arabicPeriod"/>
            </a:pPr>
            <a:r>
              <a:rPr lang="en-CA" baseline="0" dirty="0" smtClean="0"/>
              <a:t>Comparing pay across demographic groups in each job category. Not just about job categories and similar work, but what is comparable. The key here is, </a:t>
            </a:r>
            <a:r>
              <a:rPr lang="en-CA" u="sng" baseline="0" dirty="0" smtClean="0"/>
              <a:t>what would fall apart without this job?</a:t>
            </a:r>
          </a:p>
          <a:p>
            <a:pPr marL="228600" indent="-228600">
              <a:buAutoNum type="arabicPeriod"/>
            </a:pPr>
            <a:r>
              <a:rPr lang="en-CA" u="none" baseline="0" dirty="0" smtClean="0"/>
              <a:t>This is the WHY, the upstream causes. Hiring practices, promotion decisions, biases, systemic issues or systemic inefficiencies. Also, thinking about where we are good with some roles getting paid more than others – different responsibilities? Different skills needed? We inherently have a sense of justice around this. It’s tied to neo-liberal capitalist hierarchies – which we can’t change here, but is something to explore.</a:t>
            </a:r>
          </a:p>
          <a:p>
            <a:pPr marL="228600" indent="-228600">
              <a:buAutoNum type="arabicPeriod"/>
            </a:pPr>
            <a:r>
              <a:rPr lang="en-CA" u="none" baseline="0" dirty="0" smtClean="0"/>
              <a:t>What are we going to do about it? How are we going to work towards #1?</a:t>
            </a:r>
          </a:p>
          <a:p>
            <a:pPr marL="228600" indent="-228600">
              <a:buAutoNum type="arabicPeriod"/>
            </a:pPr>
            <a:r>
              <a:rPr lang="en-CA" u="none" baseline="0" dirty="0" smtClean="0"/>
              <a:t>Actually doing the work. After we know what the inequities are, there are moral and legal obligations to make changes AND be transparent about them (note back to the Working for Workers Act)</a:t>
            </a:r>
          </a:p>
          <a:p>
            <a:pPr marL="228600" indent="-228600">
              <a:buAutoNum type="arabicPeriod"/>
            </a:pPr>
            <a:r>
              <a:rPr lang="en-CA" u="none" baseline="0" dirty="0" smtClean="0"/>
              <a:t>The end goal is to make sure that the inequity doesn’t happen again, so we need to keep an eye on it</a:t>
            </a:r>
          </a:p>
          <a:p>
            <a:pPr marL="228600" indent="-228600">
              <a:buAutoNum type="arabicPeriod"/>
            </a:pPr>
            <a:endParaRPr lang="en-CA" u="none" baseline="0" dirty="0" smtClean="0"/>
          </a:p>
          <a:p>
            <a:pPr marL="171450" indent="-171450">
              <a:buFontTx/>
              <a:buChar char="-"/>
            </a:pPr>
            <a:endParaRPr lang="en-CA" u="none" baseline="0" dirty="0" smtClean="0"/>
          </a:p>
          <a:p>
            <a:pPr marL="171450" indent="-171450">
              <a:buFontTx/>
              <a:buChar char="-"/>
            </a:pPr>
            <a:endParaRPr lang="en-CA" u="sng"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12</a:t>
            </a:fld>
            <a:endParaRPr lang="en-US" altLang="en-US"/>
          </a:p>
        </p:txBody>
      </p:sp>
    </p:spTree>
    <p:extLst>
      <p:ext uri="{BB962C8B-B14F-4D97-AF65-F5344CB8AC3E}">
        <p14:creationId xmlns:p14="http://schemas.microsoft.com/office/powerpoint/2010/main" val="4216217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If researchers in the room, maybe they can talk about step</a:t>
            </a:r>
            <a:r>
              <a:rPr lang="en-CA" baseline="0" dirty="0" smtClean="0"/>
              <a:t> 2 &amp; 3?</a:t>
            </a:r>
          </a:p>
          <a:p>
            <a:endParaRPr lang="en-CA" baseline="0" dirty="0" smtClean="0"/>
          </a:p>
          <a:p>
            <a:r>
              <a:rPr lang="en-CA" baseline="0" dirty="0" smtClean="0"/>
              <a:t>Are there any questions on what we have covered so far?</a:t>
            </a:r>
          </a:p>
          <a:p>
            <a:r>
              <a:rPr lang="en-CA" baseline="0" dirty="0" smtClean="0"/>
              <a:t>So Step one: this is what we thought the purpose and goals would be. Does this resonate for folks or do you have other wording or ideas?</a:t>
            </a:r>
          </a:p>
          <a:p>
            <a:r>
              <a:rPr lang="en-CA" baseline="0" dirty="0" smtClean="0"/>
              <a:t>Step 2 &amp; 3: this is a research project. For all the researchers that are interested in peer support – how about you research this?</a:t>
            </a:r>
          </a:p>
          <a:p>
            <a:r>
              <a:rPr lang="en-CA" baseline="0" dirty="0" smtClean="0"/>
              <a:t>Step 4 – this is what we’re going to break out into groups and talk about</a:t>
            </a:r>
          </a:p>
          <a:p>
            <a:r>
              <a:rPr lang="en-CA" baseline="0" dirty="0" smtClean="0"/>
              <a:t>Step 5 – we’ll come back and talk about this together</a:t>
            </a:r>
          </a:p>
          <a:p>
            <a:r>
              <a:rPr lang="en-CA" baseline="0" dirty="0" smtClean="0"/>
              <a:t>Step 6 – that’s back to the research project</a:t>
            </a:r>
          </a:p>
          <a:p>
            <a:r>
              <a:rPr lang="en-CA" baseline="0" dirty="0" smtClean="0"/>
              <a:t>Step 7 – future conferences?</a:t>
            </a:r>
          </a:p>
          <a:p>
            <a:endParaRPr lang="en-CA" baseline="0" dirty="0" smtClean="0"/>
          </a:p>
          <a:p>
            <a:endParaRPr lang="en-US"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13</a:t>
            </a:fld>
            <a:endParaRPr lang="en-US" altLang="en-US"/>
          </a:p>
        </p:txBody>
      </p:sp>
    </p:spTree>
    <p:extLst>
      <p:ext uri="{BB962C8B-B14F-4D97-AF65-F5344CB8AC3E}">
        <p14:creationId xmlns:p14="http://schemas.microsoft.com/office/powerpoint/2010/main" val="336172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15 minutes</a:t>
            </a:r>
            <a:endParaRPr lang="en-US"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14</a:t>
            </a:fld>
            <a:endParaRPr lang="en-US" altLang="en-US"/>
          </a:p>
        </p:txBody>
      </p:sp>
    </p:spTree>
    <p:extLst>
      <p:ext uri="{BB962C8B-B14F-4D97-AF65-F5344CB8AC3E}">
        <p14:creationId xmlns:p14="http://schemas.microsoft.com/office/powerpoint/2010/main" val="626632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15 minutes</a:t>
            </a:r>
            <a:endParaRPr lang="en-US"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15</a:t>
            </a:fld>
            <a:endParaRPr lang="en-US" altLang="en-US"/>
          </a:p>
        </p:txBody>
      </p:sp>
    </p:spTree>
    <p:extLst>
      <p:ext uri="{BB962C8B-B14F-4D97-AF65-F5344CB8AC3E}">
        <p14:creationId xmlns:p14="http://schemas.microsoft.com/office/powerpoint/2010/main" val="3305100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smtClean="0"/>
          </a:p>
        </p:txBody>
      </p:sp>
      <p:sp>
        <p:nvSpPr>
          <p:cNvPr id="6246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E6A9BEE-8BEC-4EF7-9464-0571B020F9A9}" type="slidenum">
              <a:rPr lang="en-US" altLang="en-US" smtClean="0">
                <a:latin typeface="Calibri" panose="020F0502020204030204" pitchFamily="34" charset="0"/>
              </a:rPr>
              <a:pPr/>
              <a:t>16</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982601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2</a:t>
            </a:fld>
            <a:endParaRPr lang="en-US" altLang="en-US"/>
          </a:p>
        </p:txBody>
      </p:sp>
    </p:spTree>
    <p:extLst>
      <p:ext uri="{BB962C8B-B14F-4D97-AF65-F5344CB8AC3E}">
        <p14:creationId xmlns:p14="http://schemas.microsoft.com/office/powerpoint/2010/main" val="1908144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Let’s do</a:t>
            </a:r>
            <a:r>
              <a:rPr lang="en-CA" baseline="0" dirty="0" smtClean="0"/>
              <a:t> a temperature check!</a:t>
            </a:r>
          </a:p>
          <a:p>
            <a:r>
              <a:rPr lang="en-CA" dirty="0" smtClean="0"/>
              <a:t>This warm- up is for people who are in roles</a:t>
            </a:r>
            <a:r>
              <a:rPr lang="en-CA" baseline="0" dirty="0" smtClean="0"/>
              <a:t> where they are hired for their lived experience – like peer support workers – not managers, directors, researchers</a:t>
            </a:r>
            <a:endParaRPr lang="en-CA"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3</a:t>
            </a:fld>
            <a:endParaRPr lang="en-US" altLang="en-US"/>
          </a:p>
        </p:txBody>
      </p:sp>
    </p:spTree>
    <p:extLst>
      <p:ext uri="{BB962C8B-B14F-4D97-AF65-F5344CB8AC3E}">
        <p14:creationId xmlns:p14="http://schemas.microsoft.com/office/powerpoint/2010/main" val="3555472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It</a:t>
            </a:r>
            <a:r>
              <a:rPr lang="en-CA" baseline="0" dirty="0" smtClean="0"/>
              <a:t> would be impossible to create a pay equity plan given how many different places people are here from, but we can start to get some ideas out about how we can work together to improve pay equity.</a:t>
            </a:r>
          </a:p>
          <a:p>
            <a:r>
              <a:rPr lang="en-CA" baseline="0" dirty="0" smtClean="0"/>
              <a:t>We will be going through a lot of information pretty fast so we can get to the fun part of working together and talking through some of the things we are covering. We will have time for questions, but feel free to ask questions if you can’t wait or hold them!</a:t>
            </a:r>
            <a:endParaRPr lang="en-CA"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4</a:t>
            </a:fld>
            <a:endParaRPr lang="en-US" altLang="en-US"/>
          </a:p>
        </p:txBody>
      </p:sp>
    </p:spTree>
    <p:extLst>
      <p:ext uri="{BB962C8B-B14F-4D97-AF65-F5344CB8AC3E}">
        <p14:creationId xmlns:p14="http://schemas.microsoft.com/office/powerpoint/2010/main" val="2391856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Pay equity conversations internationally</a:t>
            </a:r>
            <a:r>
              <a:rPr lang="en-CA" altLang="en-US" baseline="0" dirty="0" smtClean="0"/>
              <a:t> started in the 50s at the Equal </a:t>
            </a:r>
            <a:r>
              <a:rPr lang="en-CA" altLang="en-US" baseline="0" dirty="0" err="1" smtClean="0"/>
              <a:t>Renumeration</a:t>
            </a:r>
            <a:r>
              <a:rPr lang="en-CA" altLang="en-US" baseline="0" dirty="0" smtClean="0"/>
              <a:t> convention at the United Nations as a response to the increase in women into the paid labour force.</a:t>
            </a:r>
          </a:p>
          <a:p>
            <a:r>
              <a:rPr lang="en-CA" altLang="en-US" baseline="0" dirty="0" smtClean="0"/>
              <a:t>If you’re interested in learning more about the International Labour Organization of the UN, check out their website, and in particular, you can look up by country what protocols and conventions they have </a:t>
            </a:r>
            <a:r>
              <a:rPr lang="en-CA" altLang="en-US" u="sng" baseline="0" dirty="0" smtClean="0"/>
              <a:t>not ratified </a:t>
            </a:r>
            <a:r>
              <a:rPr lang="en-CA" altLang="en-US" baseline="0" dirty="0" smtClean="0"/>
              <a:t>– very interesting!</a:t>
            </a:r>
            <a:endParaRPr lang="en-CA" altLang="en-US" dirty="0" smtClean="0"/>
          </a:p>
        </p:txBody>
      </p:sp>
      <p:sp>
        <p:nvSpPr>
          <p:cNvPr id="2560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5650" indent="-290513">
              <a:defRPr>
                <a:solidFill>
                  <a:schemeClr val="tx1"/>
                </a:solidFill>
                <a:latin typeface="Arial" panose="020B0604020202020204" pitchFamily="34" charset="0"/>
                <a:cs typeface="Arial" panose="020B0604020202020204" pitchFamily="34" charset="0"/>
              </a:defRPr>
            </a:lvl2pPr>
            <a:lvl3pPr marL="1163638" indent="-231775">
              <a:defRPr>
                <a:solidFill>
                  <a:schemeClr val="tx1"/>
                </a:solidFill>
                <a:latin typeface="Arial" panose="020B0604020202020204" pitchFamily="34" charset="0"/>
                <a:cs typeface="Arial" panose="020B0604020202020204" pitchFamily="34" charset="0"/>
              </a:defRPr>
            </a:lvl3pPr>
            <a:lvl4pPr marL="1630363" indent="-231775">
              <a:defRPr>
                <a:solidFill>
                  <a:schemeClr val="tx1"/>
                </a:solidFill>
                <a:latin typeface="Arial" panose="020B0604020202020204" pitchFamily="34" charset="0"/>
                <a:cs typeface="Arial" panose="020B0604020202020204" pitchFamily="34" charset="0"/>
              </a:defRPr>
            </a:lvl4pPr>
            <a:lvl5pPr marL="2095500" indent="-231775">
              <a:defRPr>
                <a:solidFill>
                  <a:schemeClr val="tx1"/>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7FF7796-47B2-47C4-8768-882CD8EF7FF6}" type="slidenum">
              <a:rPr lang="en-US" altLang="en-US" smtClean="0">
                <a:latin typeface="Calibri" panose="020F0502020204030204" pitchFamily="34" charset="0"/>
              </a:rPr>
              <a:pPr/>
              <a:t>5</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038180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smtClean="0"/>
              <a:t>The pay equity act in Canada was</a:t>
            </a:r>
            <a:r>
              <a:rPr lang="en-CA" baseline="0" dirty="0" smtClean="0"/>
              <a:t> passed in 2018 but only </a:t>
            </a:r>
            <a:r>
              <a:rPr lang="en-CA" dirty="0" smtClean="0"/>
              <a:t>officially came into</a:t>
            </a:r>
            <a:r>
              <a:rPr lang="en-CA" baseline="0" dirty="0" smtClean="0"/>
              <a:t> force in 2021, and was introduced to improve the gender wage gap</a:t>
            </a:r>
          </a:p>
          <a:p>
            <a:pPr marL="171450" indent="-171450">
              <a:buFontTx/>
              <a:buChar char="-"/>
            </a:pPr>
            <a:r>
              <a:rPr lang="en-CA" baseline="0" dirty="0" smtClean="0"/>
              <a:t>As of 2022 (according to Canadian Women’s Foundation), women still only make 71% of what men make – and this only looks at the gender binary</a:t>
            </a:r>
          </a:p>
          <a:p>
            <a:pPr marL="171450" indent="-171450">
              <a:buFontTx/>
              <a:buChar char="-"/>
            </a:pPr>
            <a:r>
              <a:rPr lang="en-CA" baseline="0" dirty="0" smtClean="0"/>
              <a:t>But that’s not all – because we know well that there are many other factors that affect wage gaps –for example, Canadian institutions often don’t recognize university training from other countries, and employers often want “Canadian experience”. Or that low-income occupations are more likely to have higher representations of women/racialized women, and we also know very well who struggled the most with COVID layoffs, and the CERB pay-back.</a:t>
            </a:r>
          </a:p>
          <a:p>
            <a:pPr marL="171450" indent="-171450">
              <a:buFontTx/>
              <a:buChar char="-"/>
            </a:pPr>
            <a:endParaRPr lang="en-CA" baseline="0" dirty="0" smtClean="0"/>
          </a:p>
          <a:p>
            <a:r>
              <a:rPr lang="en-CA" baseline="0" dirty="0" smtClean="0"/>
              <a:t>Info here is from:</a:t>
            </a:r>
          </a:p>
          <a:p>
            <a:pPr marL="171450" indent="-171450">
              <a:buFontTx/>
              <a:buChar char="-"/>
            </a:pPr>
            <a:r>
              <a:rPr lang="en-CA" dirty="0" smtClean="0"/>
              <a:t>https://lmic-cimt.ca/equal-pay-day-exploring-wage-disparities-in-canada/</a:t>
            </a:r>
          </a:p>
          <a:p>
            <a:pPr marL="171450" indent="-171450">
              <a:buFontTx/>
              <a:buChar char="-"/>
            </a:pPr>
            <a:r>
              <a:rPr lang="en-CA" dirty="0" smtClean="0"/>
              <a:t>Stats</a:t>
            </a:r>
            <a:r>
              <a:rPr lang="en-CA" baseline="0" dirty="0" smtClean="0"/>
              <a:t> Can</a:t>
            </a:r>
            <a:endParaRPr lang="en-CA" dirty="0" smtClean="0"/>
          </a:p>
          <a:p>
            <a:endParaRPr lang="en-CA"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6</a:t>
            </a:fld>
            <a:endParaRPr lang="en-US" altLang="en-US"/>
          </a:p>
        </p:txBody>
      </p:sp>
    </p:spTree>
    <p:extLst>
      <p:ext uri="{BB962C8B-B14F-4D97-AF65-F5344CB8AC3E}">
        <p14:creationId xmlns:p14="http://schemas.microsoft.com/office/powerpoint/2010/main" val="3477215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We</a:t>
            </a:r>
            <a:r>
              <a:rPr lang="en-CA" baseline="0" dirty="0" smtClean="0"/>
              <a:t> always have to remember who benefits from not disclosing pay: people who get lots of it. The more money people make, the less comfortable they are talking about it around people who make less. That’s not about confidentiality or being professional: that’s about making people in power feel more comfortable about retaining their power</a:t>
            </a:r>
          </a:p>
          <a:p>
            <a:endParaRPr lang="en-CA" baseline="0" dirty="0" smtClean="0"/>
          </a:p>
          <a:p>
            <a:r>
              <a:rPr lang="en-CA" baseline="0" dirty="0" smtClean="0"/>
              <a:t>Ontario will have this new act in effect next January – keep an eye out for developments</a:t>
            </a:r>
            <a:endParaRPr lang="en-CA"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7</a:t>
            </a:fld>
            <a:endParaRPr lang="en-US" altLang="en-US"/>
          </a:p>
        </p:txBody>
      </p:sp>
    </p:spTree>
    <p:extLst>
      <p:ext uri="{BB962C8B-B14F-4D97-AF65-F5344CB8AC3E}">
        <p14:creationId xmlns:p14="http://schemas.microsoft.com/office/powerpoint/2010/main" val="1750564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Consider what does</a:t>
            </a:r>
            <a:r>
              <a:rPr lang="en-CA" baseline="0" dirty="0" smtClean="0"/>
              <a:t> your pay look like compared to this chart</a:t>
            </a:r>
          </a:p>
          <a:p>
            <a:r>
              <a:rPr lang="en-CA" baseline="0" dirty="0" smtClean="0"/>
              <a:t>For jobs that are excluded from the Working for Workers act – 200k is ~110$/hr</a:t>
            </a:r>
            <a:endParaRPr lang="en-US"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8</a:t>
            </a:fld>
            <a:endParaRPr lang="en-US" altLang="en-US"/>
          </a:p>
        </p:txBody>
      </p:sp>
    </p:spTree>
    <p:extLst>
      <p:ext uri="{BB962C8B-B14F-4D97-AF65-F5344CB8AC3E}">
        <p14:creationId xmlns:p14="http://schemas.microsoft.com/office/powerpoint/2010/main" val="2624649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 You’ll hear more about this</a:t>
            </a:r>
            <a:r>
              <a:rPr lang="en-CA" baseline="0" dirty="0" smtClean="0"/>
              <a:t> later today from Peer Support Canada &amp; PeerWorks. </a:t>
            </a:r>
          </a:p>
          <a:p>
            <a:pPr marL="171450" indent="-171450">
              <a:buFontTx/>
              <a:buChar char="-"/>
            </a:pPr>
            <a:r>
              <a:rPr lang="en-CA" baseline="0" dirty="0" smtClean="0"/>
              <a:t>Peer support and mutual aid come from rights movements – the disability movement, civil rights, Indigenous rights, and others. </a:t>
            </a:r>
          </a:p>
          <a:p>
            <a:pPr marL="171450" indent="-171450">
              <a:buFontTx/>
              <a:buChar char="-"/>
            </a:pPr>
            <a:r>
              <a:rPr lang="en-CA" baseline="0" dirty="0" smtClean="0"/>
              <a:t>Mental health peer support developed from psychiatric consumer/survivor movements, and harm reduction peer support came out of drug user activism. </a:t>
            </a:r>
          </a:p>
          <a:p>
            <a:pPr marL="171450" indent="-171450">
              <a:buFontTx/>
              <a:buChar char="-"/>
            </a:pPr>
            <a:r>
              <a:rPr lang="en-CA" baseline="0" dirty="0" smtClean="0"/>
              <a:t>We take care of each other because we have to. </a:t>
            </a:r>
          </a:p>
          <a:p>
            <a:pPr marL="171450" indent="-171450">
              <a:buFontTx/>
              <a:buChar char="-"/>
            </a:pPr>
            <a:r>
              <a:rPr lang="en-CA" baseline="0" dirty="0" smtClean="0"/>
              <a:t>Health, legal and social systems were not built to receive feedback from the people that have to use them.</a:t>
            </a:r>
            <a:endParaRPr lang="en-CA" dirty="0"/>
          </a:p>
        </p:txBody>
      </p:sp>
      <p:sp>
        <p:nvSpPr>
          <p:cNvPr id="4" name="Slide Number Placeholder 3"/>
          <p:cNvSpPr>
            <a:spLocks noGrp="1"/>
          </p:cNvSpPr>
          <p:nvPr>
            <p:ph type="sldNum" sz="quarter" idx="10"/>
          </p:nvPr>
        </p:nvSpPr>
        <p:spPr/>
        <p:txBody>
          <a:bodyPr/>
          <a:lstStyle/>
          <a:p>
            <a:pPr>
              <a:defRPr/>
            </a:pPr>
            <a:fld id="{47CD2579-F1F2-4239-BF07-4D999D53CA57}" type="slidenum">
              <a:rPr lang="en-US" altLang="en-US" smtClean="0"/>
              <a:pPr>
                <a:defRPr/>
              </a:pPr>
              <a:t>9</a:t>
            </a:fld>
            <a:endParaRPr lang="en-US" altLang="en-US"/>
          </a:p>
        </p:txBody>
      </p:sp>
    </p:spTree>
    <p:extLst>
      <p:ext uri="{BB962C8B-B14F-4D97-AF65-F5344CB8AC3E}">
        <p14:creationId xmlns:p14="http://schemas.microsoft.com/office/powerpoint/2010/main" val="3148925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lowchart: Manual Input 2"/>
          <p:cNvSpPr/>
          <p:nvPr/>
        </p:nvSpPr>
        <p:spPr bwMode="auto">
          <a:xfrm rot="16200000" flipH="1">
            <a:off x="5622131" y="1604169"/>
            <a:ext cx="5159376" cy="189706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22"/>
              <a:gd name="connsiteY0" fmla="*/ 6765 h 10000"/>
              <a:gd name="connsiteX1" fmla="*/ 10022 w 10022"/>
              <a:gd name="connsiteY1" fmla="*/ 0 h 10000"/>
              <a:gd name="connsiteX2" fmla="*/ 10022 w 10022"/>
              <a:gd name="connsiteY2" fmla="*/ 10000 h 10000"/>
              <a:gd name="connsiteX3" fmla="*/ 22 w 10022"/>
              <a:gd name="connsiteY3" fmla="*/ 10000 h 10000"/>
              <a:gd name="connsiteX4" fmla="*/ 0 w 10022"/>
              <a:gd name="connsiteY4" fmla="*/ 6765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2" h="10000">
                <a:moveTo>
                  <a:pt x="0" y="6765"/>
                </a:moveTo>
                <a:lnTo>
                  <a:pt x="10022" y="0"/>
                </a:lnTo>
                <a:lnTo>
                  <a:pt x="10022" y="10000"/>
                </a:lnTo>
                <a:lnTo>
                  <a:pt x="22" y="10000"/>
                </a:lnTo>
                <a:cubicBezTo>
                  <a:pt x="15" y="8922"/>
                  <a:pt x="7" y="7843"/>
                  <a:pt x="0" y="6765"/>
                </a:cubicBezTo>
                <a:close/>
              </a:path>
            </a:pathLst>
          </a:custGeom>
          <a:solidFill>
            <a:srgbClr val="AAE6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Flowchart: Manual Input 2"/>
          <p:cNvSpPr/>
          <p:nvPr/>
        </p:nvSpPr>
        <p:spPr bwMode="auto">
          <a:xfrm flipH="1">
            <a:off x="7938" y="2876550"/>
            <a:ext cx="9136062" cy="2284413"/>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834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8341 h 10000"/>
              <a:gd name="connsiteX0" fmla="*/ 0 w 10000"/>
              <a:gd name="connsiteY0" fmla="*/ 817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817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8174"/>
                </a:moveTo>
                <a:lnTo>
                  <a:pt x="10000" y="0"/>
                </a:lnTo>
                <a:lnTo>
                  <a:pt x="10000" y="10000"/>
                </a:lnTo>
                <a:lnTo>
                  <a:pt x="0" y="10000"/>
                </a:lnTo>
                <a:lnTo>
                  <a:pt x="0" y="8174"/>
                </a:lnTo>
                <a:close/>
              </a:path>
            </a:pathLst>
          </a:custGeom>
          <a:solidFill>
            <a:srgbClr val="50C8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Flowchart: Manual Input 2"/>
          <p:cNvSpPr/>
          <p:nvPr userDrawn="1"/>
        </p:nvSpPr>
        <p:spPr bwMode="auto">
          <a:xfrm rot="16200000" flipH="1">
            <a:off x="7813675" y="3829050"/>
            <a:ext cx="766763" cy="1897063"/>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22"/>
              <a:gd name="connsiteY0" fmla="*/ 6765 h 10000"/>
              <a:gd name="connsiteX1" fmla="*/ 10022 w 10022"/>
              <a:gd name="connsiteY1" fmla="*/ 0 h 10000"/>
              <a:gd name="connsiteX2" fmla="*/ 10022 w 10022"/>
              <a:gd name="connsiteY2" fmla="*/ 10000 h 10000"/>
              <a:gd name="connsiteX3" fmla="*/ 22 w 10022"/>
              <a:gd name="connsiteY3" fmla="*/ 10000 h 10000"/>
              <a:gd name="connsiteX4" fmla="*/ 0 w 10022"/>
              <a:gd name="connsiteY4" fmla="*/ 6765 h 10000"/>
              <a:gd name="connsiteX0" fmla="*/ 8340 w 10001"/>
              <a:gd name="connsiteY0" fmla="*/ 1146 h 10000"/>
              <a:gd name="connsiteX1" fmla="*/ 10001 w 10001"/>
              <a:gd name="connsiteY1" fmla="*/ 0 h 10000"/>
              <a:gd name="connsiteX2" fmla="*/ 10001 w 10001"/>
              <a:gd name="connsiteY2" fmla="*/ 10000 h 10000"/>
              <a:gd name="connsiteX3" fmla="*/ 1 w 10001"/>
              <a:gd name="connsiteY3" fmla="*/ 10000 h 10000"/>
              <a:gd name="connsiteX4" fmla="*/ 8340 w 10001"/>
              <a:gd name="connsiteY4" fmla="*/ 1146 h 10000"/>
              <a:gd name="connsiteX0" fmla="*/ 0 w 1661"/>
              <a:gd name="connsiteY0" fmla="*/ 1146 h 10000"/>
              <a:gd name="connsiteX1" fmla="*/ 1661 w 1661"/>
              <a:gd name="connsiteY1" fmla="*/ 0 h 10000"/>
              <a:gd name="connsiteX2" fmla="*/ 1661 w 1661"/>
              <a:gd name="connsiteY2" fmla="*/ 10000 h 10000"/>
              <a:gd name="connsiteX3" fmla="*/ 508 w 1661"/>
              <a:gd name="connsiteY3" fmla="*/ 10000 h 10000"/>
              <a:gd name="connsiteX4" fmla="*/ 0 w 1661"/>
              <a:gd name="connsiteY4" fmla="*/ 1146 h 10000"/>
              <a:gd name="connsiteX0" fmla="*/ 0 w 8970"/>
              <a:gd name="connsiteY0" fmla="*/ 995 h 10000"/>
              <a:gd name="connsiteX1" fmla="*/ 8970 w 8970"/>
              <a:gd name="connsiteY1" fmla="*/ 0 h 10000"/>
              <a:gd name="connsiteX2" fmla="*/ 8970 w 8970"/>
              <a:gd name="connsiteY2" fmla="*/ 10000 h 10000"/>
              <a:gd name="connsiteX3" fmla="*/ 2028 w 8970"/>
              <a:gd name="connsiteY3" fmla="*/ 10000 h 10000"/>
              <a:gd name="connsiteX4" fmla="*/ 0 w 8970"/>
              <a:gd name="connsiteY4" fmla="*/ 995 h 10000"/>
              <a:gd name="connsiteX0" fmla="*/ 0 w 10000"/>
              <a:gd name="connsiteY0" fmla="*/ 995 h 10000"/>
              <a:gd name="connsiteX1" fmla="*/ 10000 w 10000"/>
              <a:gd name="connsiteY1" fmla="*/ 0 h 10000"/>
              <a:gd name="connsiteX2" fmla="*/ 10000 w 10000"/>
              <a:gd name="connsiteY2" fmla="*/ 10000 h 10000"/>
              <a:gd name="connsiteX3" fmla="*/ 5676 w 10000"/>
              <a:gd name="connsiteY3" fmla="*/ 9912 h 10000"/>
              <a:gd name="connsiteX4" fmla="*/ 0 w 10000"/>
              <a:gd name="connsiteY4" fmla="*/ 995 h 10000"/>
              <a:gd name="connsiteX0" fmla="*/ 0 w 10000"/>
              <a:gd name="connsiteY0" fmla="*/ 995 h 10000"/>
              <a:gd name="connsiteX1" fmla="*/ 10000 w 10000"/>
              <a:gd name="connsiteY1" fmla="*/ 0 h 10000"/>
              <a:gd name="connsiteX2" fmla="*/ 10000 w 10000"/>
              <a:gd name="connsiteY2" fmla="*/ 10000 h 10000"/>
              <a:gd name="connsiteX3" fmla="*/ 4465 w 10000"/>
              <a:gd name="connsiteY3" fmla="*/ 10000 h 10000"/>
              <a:gd name="connsiteX4" fmla="*/ 0 w 10000"/>
              <a:gd name="connsiteY4" fmla="*/ 995 h 10000"/>
              <a:gd name="connsiteX0" fmla="*/ 0 w 10000"/>
              <a:gd name="connsiteY0" fmla="*/ 995 h 10000"/>
              <a:gd name="connsiteX1" fmla="*/ 10000 w 10000"/>
              <a:gd name="connsiteY1" fmla="*/ 0 h 10000"/>
              <a:gd name="connsiteX2" fmla="*/ 10000 w 10000"/>
              <a:gd name="connsiteY2" fmla="*/ 10000 h 10000"/>
              <a:gd name="connsiteX3" fmla="*/ 4465 w 10000"/>
              <a:gd name="connsiteY3" fmla="*/ 10000 h 10000"/>
              <a:gd name="connsiteX4" fmla="*/ 0 w 10000"/>
              <a:gd name="connsiteY4" fmla="*/ 995 h 10000"/>
              <a:gd name="connsiteX0" fmla="*/ 0 w 10000"/>
              <a:gd name="connsiteY0" fmla="*/ 995 h 10000"/>
              <a:gd name="connsiteX1" fmla="*/ 10000 w 10000"/>
              <a:gd name="connsiteY1" fmla="*/ 0 h 10000"/>
              <a:gd name="connsiteX2" fmla="*/ 10000 w 10000"/>
              <a:gd name="connsiteY2" fmla="*/ 10000 h 10000"/>
              <a:gd name="connsiteX3" fmla="*/ 4465 w 10000"/>
              <a:gd name="connsiteY3" fmla="*/ 10000 h 10000"/>
              <a:gd name="connsiteX4" fmla="*/ 0 w 10000"/>
              <a:gd name="connsiteY4" fmla="*/ 995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995"/>
                </a:moveTo>
                <a:lnTo>
                  <a:pt x="10000" y="0"/>
                </a:lnTo>
                <a:lnTo>
                  <a:pt x="10000" y="10000"/>
                </a:lnTo>
                <a:lnTo>
                  <a:pt x="4465" y="10000"/>
                </a:lnTo>
                <a:cubicBezTo>
                  <a:pt x="10" y="1014"/>
                  <a:pt x="4487" y="10019"/>
                  <a:pt x="0" y="995"/>
                </a:cubicBezTo>
                <a:close/>
              </a:path>
            </a:pathLst>
          </a:custGeom>
          <a:solidFill>
            <a:srgbClr val="BEBEB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Title 1"/>
          <p:cNvSpPr>
            <a:spLocks noGrp="1"/>
          </p:cNvSpPr>
          <p:nvPr>
            <p:ph type="ctrTitle"/>
          </p:nvPr>
        </p:nvSpPr>
        <p:spPr>
          <a:xfrm>
            <a:off x="685800" y="1597819"/>
            <a:ext cx="7772400" cy="1102519"/>
          </a:xfrm>
        </p:spPr>
        <p:txBody>
          <a:bodyPr/>
          <a:lstStyle>
            <a:lvl1pPr>
              <a:defRPr>
                <a:latin typeface="Arial" pitchFamily="34" charset="0"/>
                <a:cs typeface="Arial" pitchFamily="34" charset="0"/>
              </a:defRPr>
            </a:lvl1pPr>
          </a:lstStyle>
          <a:p>
            <a:r>
              <a:rPr lang="en-US" dirty="0"/>
              <a:t>Click to edit Master title style</a:t>
            </a:r>
          </a:p>
        </p:txBody>
      </p:sp>
      <p:sp>
        <p:nvSpPr>
          <p:cNvPr id="13" name="Subtitle 2"/>
          <p:cNvSpPr>
            <a:spLocks noGrp="1"/>
          </p:cNvSpPr>
          <p:nvPr>
            <p:ph type="subTitle" idx="1"/>
          </p:nvPr>
        </p:nvSpPr>
        <p:spPr>
          <a:xfrm>
            <a:off x="1371600" y="2724150"/>
            <a:ext cx="6400800" cy="990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Date Placeholder 3"/>
          <p:cNvSpPr>
            <a:spLocks noGrp="1"/>
          </p:cNvSpPr>
          <p:nvPr>
            <p:ph type="dt" sz="half" idx="10"/>
          </p:nvPr>
        </p:nvSpPr>
        <p:spPr/>
        <p:txBody>
          <a:bodyPr/>
          <a:lstStyle>
            <a:lvl1pPr>
              <a:defRPr>
                <a:latin typeface="Arial" pitchFamily="34" charset="0"/>
                <a:cs typeface="Arial" pitchFamily="34" charset="0"/>
              </a:defRPr>
            </a:lvl1pPr>
          </a:lstStyle>
          <a:p>
            <a:pPr>
              <a:defRPr/>
            </a:pPr>
            <a:endParaRPr lang="en-US"/>
          </a:p>
        </p:txBody>
      </p:sp>
      <p:sp>
        <p:nvSpPr>
          <p:cNvPr id="8" name="Footer Placeholder 4"/>
          <p:cNvSpPr>
            <a:spLocks noGrp="1"/>
          </p:cNvSpPr>
          <p:nvPr>
            <p:ph type="ftr" sz="quarter" idx="11"/>
          </p:nvPr>
        </p:nvSpPr>
        <p:spPr/>
        <p:txBody>
          <a:bodyPr/>
          <a:lstStyle>
            <a:lvl1pPr>
              <a:defRPr>
                <a:latin typeface="Arial" pitchFamily="34" charset="0"/>
                <a:cs typeface="Arial" pitchFamily="34" charset="0"/>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8FB06FC-0BFE-468F-8C5D-BB74A65A053F}" type="slidenum">
              <a:rPr lang="en-US" altLang="en-US"/>
              <a:pPr>
                <a:defRPr/>
              </a:pPr>
              <a:t>‹#›</a:t>
            </a:fld>
            <a:endParaRPr lang="en-US" altLang="en-US"/>
          </a:p>
        </p:txBody>
      </p:sp>
    </p:spTree>
    <p:extLst>
      <p:ext uri="{BB962C8B-B14F-4D97-AF65-F5344CB8AC3E}">
        <p14:creationId xmlns:p14="http://schemas.microsoft.com/office/powerpoint/2010/main" val="4067453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6" name="Picture Placeholder 2"/>
          <p:cNvSpPr>
            <a:spLocks noGrp="1"/>
          </p:cNvSpPr>
          <p:nvPr>
            <p:ph type="pic" sz="quarter" idx="10"/>
          </p:nvPr>
        </p:nvSpPr>
        <p:spPr>
          <a:xfrm>
            <a:off x="-11150" y="-5505"/>
            <a:ext cx="9155151" cy="5149006"/>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80010 w 9144000"/>
              <a:gd name="connsiteY0" fmla="*/ 80010 h 6858000"/>
              <a:gd name="connsiteX1" fmla="*/ 9144000 w 9144000"/>
              <a:gd name="connsiteY1" fmla="*/ 0 h 6858000"/>
              <a:gd name="connsiteX2" fmla="*/ 9144000 w 9144000"/>
              <a:gd name="connsiteY2" fmla="*/ 6858000 h 6858000"/>
              <a:gd name="connsiteX3" fmla="*/ 0 w 9144000"/>
              <a:gd name="connsiteY3" fmla="*/ 6858000 h 6858000"/>
              <a:gd name="connsiteX4" fmla="*/ 80010 w 9144000"/>
              <a:gd name="connsiteY4" fmla="*/ 80010 h 6858000"/>
              <a:gd name="connsiteX0" fmla="*/ 0 w 9144000"/>
              <a:gd name="connsiteY0" fmla="*/ 381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3810 h 6858000"/>
              <a:gd name="connsiteX0" fmla="*/ 0 w 9144000"/>
              <a:gd name="connsiteY0" fmla="*/ 381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3810 h 6858000"/>
              <a:gd name="connsiteX0" fmla="*/ 0 w 9144000"/>
              <a:gd name="connsiteY0" fmla="*/ 381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3810 h 6858000"/>
              <a:gd name="connsiteX0" fmla="*/ 0 w 9155151"/>
              <a:gd name="connsiteY0" fmla="*/ 0 h 6865341"/>
              <a:gd name="connsiteX1" fmla="*/ 9155151 w 9155151"/>
              <a:gd name="connsiteY1" fmla="*/ 7341 h 6865341"/>
              <a:gd name="connsiteX2" fmla="*/ 9155151 w 9155151"/>
              <a:gd name="connsiteY2" fmla="*/ 6865341 h 6865341"/>
              <a:gd name="connsiteX3" fmla="*/ 11151 w 9155151"/>
              <a:gd name="connsiteY3" fmla="*/ 6865341 h 6865341"/>
              <a:gd name="connsiteX4" fmla="*/ 0 w 9155151"/>
              <a:gd name="connsiteY4" fmla="*/ 0 h 6865341"/>
              <a:gd name="connsiteX0" fmla="*/ 0 w 9155151"/>
              <a:gd name="connsiteY0" fmla="*/ 0 h 6865341"/>
              <a:gd name="connsiteX1" fmla="*/ 9155151 w 9155151"/>
              <a:gd name="connsiteY1" fmla="*/ 7341 h 6865341"/>
              <a:gd name="connsiteX2" fmla="*/ 9155151 w 9155151"/>
              <a:gd name="connsiteY2" fmla="*/ 6865341 h 6865341"/>
              <a:gd name="connsiteX3" fmla="*/ 11151 w 9155151"/>
              <a:gd name="connsiteY3" fmla="*/ 6865341 h 6865341"/>
              <a:gd name="connsiteX4" fmla="*/ 0 w 9155151"/>
              <a:gd name="connsiteY4" fmla="*/ 0 h 6865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151" h="6865341">
                <a:moveTo>
                  <a:pt x="0" y="0"/>
                </a:moveTo>
                <a:lnTo>
                  <a:pt x="9155151" y="7341"/>
                </a:lnTo>
                <a:lnTo>
                  <a:pt x="9155151" y="6865341"/>
                </a:lnTo>
                <a:lnTo>
                  <a:pt x="11151" y="6865341"/>
                </a:lnTo>
                <a:lnTo>
                  <a:pt x="0" y="0"/>
                </a:lnTo>
                <a:close/>
              </a:path>
            </a:pathLst>
          </a:custGeom>
          <a:solidFill>
            <a:schemeClr val="bg1">
              <a:lumMod val="85000"/>
            </a:schemeClr>
          </a:solidFill>
        </p:spPr>
        <p:txBody>
          <a:bodyPr rtlCol="0" anchor="ctr">
            <a:normAutofit/>
          </a:bodyPr>
          <a:lstStyle>
            <a:lvl1pPr algn="ctr">
              <a:buNone/>
              <a:defRPr sz="1500" b="0" i="0" baseline="0">
                <a:solidFill>
                  <a:srgbClr val="646464"/>
                </a:solidFill>
                <a:latin typeface="+mn-lt"/>
                <a:cs typeface="DIN Offc Pro"/>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1017060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Slide 1">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7146925" y="-19050"/>
            <a:ext cx="2016125" cy="5162550"/>
            <a:chOff x="6477000" y="-19050"/>
            <a:chExt cx="2686050" cy="6877050"/>
          </a:xfrm>
        </p:grpSpPr>
        <p:sp>
          <p:nvSpPr>
            <p:cNvPr id="5" name="Flowchart: Manual Input 2"/>
            <p:cNvSpPr/>
            <p:nvPr userDrawn="1"/>
          </p:nvSpPr>
          <p:spPr bwMode="auto">
            <a:xfrm flipH="1">
              <a:off x="6477000" y="2514377"/>
              <a:ext cx="2686050" cy="4343623"/>
            </a:xfrm>
            <a:prstGeom prst="rtTriangle">
              <a:avLst/>
            </a:prstGeom>
            <a:solidFill>
              <a:srgbClr val="AAE6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Flowchart: Manual Input 2"/>
            <p:cNvSpPr/>
            <p:nvPr userDrawn="1"/>
          </p:nvSpPr>
          <p:spPr bwMode="auto">
            <a:xfrm flipH="1" flipV="1">
              <a:off x="6477000" y="-19050"/>
              <a:ext cx="2686050" cy="4343623"/>
            </a:xfrm>
            <a:prstGeom prst="rtTriangle">
              <a:avLst/>
            </a:prstGeom>
            <a:solidFill>
              <a:srgbClr val="50C8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lowchart: Manual Input 2"/>
            <p:cNvSpPr/>
            <p:nvPr userDrawn="1"/>
          </p:nvSpPr>
          <p:spPr bwMode="auto">
            <a:xfrm rot="16200000" flipH="1">
              <a:off x="7966084" y="3127606"/>
              <a:ext cx="1831342" cy="562590"/>
            </a:xfrm>
            <a:prstGeom prst="triangle">
              <a:avLst/>
            </a:prstGeom>
            <a:solidFill>
              <a:srgbClr val="28B9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8" name="Group 9"/>
          <p:cNvGrpSpPr>
            <a:grpSpLocks/>
          </p:cNvGrpSpPr>
          <p:nvPr userDrawn="1"/>
        </p:nvGrpSpPr>
        <p:grpSpPr bwMode="auto">
          <a:xfrm>
            <a:off x="590550" y="4522788"/>
            <a:ext cx="2814638" cy="468312"/>
            <a:chOff x="304801" y="948929"/>
            <a:chExt cx="3918712" cy="623406"/>
          </a:xfrm>
        </p:grpSpPr>
        <p:pic>
          <p:nvPicPr>
            <p:cNvPr id="9" name="Picture 9"/>
            <p:cNvPicPr>
              <a:picLocks noChangeAspect="1"/>
            </p:cNvPicPr>
            <p:nvPr userDrawn="1"/>
          </p:nvPicPr>
          <p:blipFill>
            <a:blip r:embed="rId2" cstate="print">
              <a:extLst>
                <a:ext uri="{28A0092B-C50C-407E-A947-70E740481C1C}">
                  <a14:useLocalDpi xmlns:a14="http://schemas.microsoft.com/office/drawing/2010/main" val="0"/>
                </a:ext>
              </a:extLst>
            </a:blip>
            <a:srcRect l="35555" r="32224"/>
            <a:stretch>
              <a:fillRect/>
            </a:stretch>
          </p:blipFill>
          <p:spPr bwMode="auto">
            <a:xfrm>
              <a:off x="1409701" y="958057"/>
              <a:ext cx="110490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Image result for rbc foundation logo"/>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59225" y="948929"/>
              <a:ext cx="1664288" cy="60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p:cNvPicPr>
              <a:picLocks noChangeAspect="1"/>
            </p:cNvPicPr>
            <p:nvPr userDrawn="1"/>
          </p:nvPicPr>
          <p:blipFill>
            <a:blip r:embed="rId4" cstate="print">
              <a:extLst>
                <a:ext uri="{28A0092B-C50C-407E-A947-70E740481C1C}">
                  <a14:useLocalDpi xmlns:a14="http://schemas.microsoft.com/office/drawing/2010/main" val="0"/>
                </a:ext>
              </a:extLst>
            </a:blip>
            <a:srcRect r="66667"/>
            <a:stretch>
              <a:fillRect/>
            </a:stretch>
          </p:blipFill>
          <p:spPr bwMode="auto">
            <a:xfrm>
              <a:off x="304801" y="989807"/>
              <a:ext cx="1143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p:cNvPicPr>
              <a:picLocks noChangeAspect="1"/>
            </p:cNvPicPr>
            <p:nvPr userDrawn="1"/>
          </p:nvPicPr>
          <p:blipFill>
            <a:blip r:embed="rId5" cstate="print">
              <a:extLst>
                <a:ext uri="{28A0092B-C50C-407E-A947-70E740481C1C}">
                  <a14:useLocalDpi xmlns:a14="http://schemas.microsoft.com/office/drawing/2010/main" val="0"/>
                </a:ext>
              </a:extLst>
            </a:blip>
            <a:srcRect l="28889" t="2740" r="65559" b="-2740"/>
            <a:stretch>
              <a:fillRect/>
            </a:stretch>
          </p:blipFill>
          <p:spPr bwMode="auto">
            <a:xfrm>
              <a:off x="2445989" y="992898"/>
              <a:ext cx="19032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itle 1"/>
          <p:cNvSpPr>
            <a:spLocks noGrp="1"/>
          </p:cNvSpPr>
          <p:nvPr>
            <p:ph type="title"/>
          </p:nvPr>
        </p:nvSpPr>
        <p:spPr>
          <a:xfrm>
            <a:off x="533400" y="2057400"/>
            <a:ext cx="8065297" cy="857250"/>
          </a:xfrm>
        </p:spPr>
        <p:txBody>
          <a:bodyPr/>
          <a:lstStyle>
            <a:lvl1pPr algn="l">
              <a:defRPr/>
            </a:lvl1pPr>
          </a:lstStyle>
          <a:p>
            <a:r>
              <a:rPr lang="en-US" dirty="0"/>
              <a:t>Click to edit Master title style</a:t>
            </a:r>
          </a:p>
        </p:txBody>
      </p:sp>
      <p:sp>
        <p:nvSpPr>
          <p:cNvPr id="11" name="Subtitle 2"/>
          <p:cNvSpPr>
            <a:spLocks noGrp="1"/>
          </p:cNvSpPr>
          <p:nvPr>
            <p:ph type="subTitle" idx="1"/>
          </p:nvPr>
        </p:nvSpPr>
        <p:spPr>
          <a:xfrm>
            <a:off x="533399" y="2914650"/>
            <a:ext cx="6400800" cy="600075"/>
          </a:xfrm>
        </p:spPr>
        <p:txBody>
          <a:bodyPr/>
          <a:lstStyle>
            <a:lvl1pPr marL="0" indent="0" algn="l">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238144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Slide 2">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7146925" y="-19050"/>
            <a:ext cx="2016125" cy="5162550"/>
            <a:chOff x="6477000" y="-19050"/>
            <a:chExt cx="2686050" cy="6877050"/>
          </a:xfrm>
        </p:grpSpPr>
        <p:sp>
          <p:nvSpPr>
            <p:cNvPr id="5" name="Flowchart: Manual Input 2"/>
            <p:cNvSpPr/>
            <p:nvPr userDrawn="1"/>
          </p:nvSpPr>
          <p:spPr bwMode="auto">
            <a:xfrm flipH="1">
              <a:off x="6477000" y="2514377"/>
              <a:ext cx="2686050" cy="4343623"/>
            </a:xfrm>
            <a:prstGeom prst="rtTriangle">
              <a:avLst/>
            </a:prstGeom>
            <a:solidFill>
              <a:srgbClr val="8FD5E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Flowchart: Manual Input 2"/>
            <p:cNvSpPr/>
            <p:nvPr userDrawn="1"/>
          </p:nvSpPr>
          <p:spPr bwMode="auto">
            <a:xfrm flipH="1" flipV="1">
              <a:off x="6477000" y="-19050"/>
              <a:ext cx="2686050" cy="4343623"/>
            </a:xfrm>
            <a:prstGeom prst="rtTriangle">
              <a:avLst/>
            </a:prstGeom>
            <a:solidFill>
              <a:srgbClr val="50BE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lowchart: Manual Input 2"/>
            <p:cNvSpPr/>
            <p:nvPr userDrawn="1"/>
          </p:nvSpPr>
          <p:spPr bwMode="auto">
            <a:xfrm rot="16200000" flipH="1">
              <a:off x="7966084" y="3127606"/>
              <a:ext cx="1831342" cy="562590"/>
            </a:xfrm>
            <a:prstGeom prst="triangle">
              <a:avLst/>
            </a:prstGeom>
            <a:solidFill>
              <a:srgbClr val="32AAB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8" name="Group 9"/>
          <p:cNvGrpSpPr>
            <a:grpSpLocks/>
          </p:cNvGrpSpPr>
          <p:nvPr userDrawn="1"/>
        </p:nvGrpSpPr>
        <p:grpSpPr bwMode="auto">
          <a:xfrm>
            <a:off x="228600" y="4518025"/>
            <a:ext cx="3162300" cy="468313"/>
            <a:chOff x="304801" y="948929"/>
            <a:chExt cx="3945761" cy="623406"/>
          </a:xfrm>
        </p:grpSpPr>
        <p:pic>
          <p:nvPicPr>
            <p:cNvPr id="9" name="Picture 9"/>
            <p:cNvPicPr>
              <a:picLocks noChangeAspect="1"/>
            </p:cNvPicPr>
            <p:nvPr userDrawn="1"/>
          </p:nvPicPr>
          <p:blipFill>
            <a:blip r:embed="rId2">
              <a:extLst>
                <a:ext uri="{28A0092B-C50C-407E-A947-70E740481C1C}">
                  <a14:useLocalDpi xmlns:a14="http://schemas.microsoft.com/office/drawing/2010/main" val="0"/>
                </a:ext>
              </a:extLst>
            </a:blip>
            <a:srcRect l="35555" r="32224"/>
            <a:stretch>
              <a:fillRect/>
            </a:stretch>
          </p:blipFill>
          <p:spPr bwMode="auto">
            <a:xfrm>
              <a:off x="1409701" y="958057"/>
              <a:ext cx="110490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Image result for rbc foundation logo"/>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86275" y="948929"/>
              <a:ext cx="1664287" cy="60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p:cNvPicPr>
              <a:picLocks noChangeAspect="1"/>
            </p:cNvPicPr>
            <p:nvPr userDrawn="1"/>
          </p:nvPicPr>
          <p:blipFill>
            <a:blip r:embed="rId4" cstate="print">
              <a:extLst>
                <a:ext uri="{28A0092B-C50C-407E-A947-70E740481C1C}">
                  <a14:useLocalDpi xmlns:a14="http://schemas.microsoft.com/office/drawing/2010/main" val="0"/>
                </a:ext>
              </a:extLst>
            </a:blip>
            <a:srcRect r="66667"/>
            <a:stretch>
              <a:fillRect/>
            </a:stretch>
          </p:blipFill>
          <p:spPr bwMode="auto">
            <a:xfrm>
              <a:off x="304801" y="989807"/>
              <a:ext cx="1143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p:cNvPicPr>
              <a:picLocks noChangeAspect="1"/>
            </p:cNvPicPr>
            <p:nvPr userDrawn="1"/>
          </p:nvPicPr>
          <p:blipFill>
            <a:blip r:embed="rId5" cstate="print">
              <a:extLst>
                <a:ext uri="{28A0092B-C50C-407E-A947-70E740481C1C}">
                  <a14:useLocalDpi xmlns:a14="http://schemas.microsoft.com/office/drawing/2010/main" val="0"/>
                </a:ext>
              </a:extLst>
            </a:blip>
            <a:srcRect l="28889" t="2740" r="65559" b="-2740"/>
            <a:stretch>
              <a:fillRect/>
            </a:stretch>
          </p:blipFill>
          <p:spPr bwMode="auto">
            <a:xfrm>
              <a:off x="2445989" y="992898"/>
              <a:ext cx="19032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itle 1"/>
          <p:cNvSpPr>
            <a:spLocks noGrp="1"/>
          </p:cNvSpPr>
          <p:nvPr>
            <p:ph type="title"/>
          </p:nvPr>
        </p:nvSpPr>
        <p:spPr>
          <a:xfrm>
            <a:off x="533400" y="2057400"/>
            <a:ext cx="8065297" cy="857250"/>
          </a:xfrm>
        </p:spPr>
        <p:txBody>
          <a:bodyPr/>
          <a:lstStyle>
            <a:lvl1pPr algn="l">
              <a:defRPr/>
            </a:lvl1pPr>
          </a:lstStyle>
          <a:p>
            <a:r>
              <a:rPr lang="en-US" dirty="0"/>
              <a:t>Click to edit Master title style</a:t>
            </a:r>
          </a:p>
        </p:txBody>
      </p:sp>
      <p:sp>
        <p:nvSpPr>
          <p:cNvPr id="11" name="Subtitle 2"/>
          <p:cNvSpPr>
            <a:spLocks noGrp="1"/>
          </p:cNvSpPr>
          <p:nvPr>
            <p:ph type="subTitle" idx="1"/>
          </p:nvPr>
        </p:nvSpPr>
        <p:spPr>
          <a:xfrm>
            <a:off x="533399" y="2914650"/>
            <a:ext cx="6400800" cy="600075"/>
          </a:xfrm>
        </p:spPr>
        <p:txBody>
          <a:bodyPr/>
          <a:lstStyle>
            <a:lvl1pPr marL="0" indent="0" algn="l">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5" name="Slide Number Placeholder 5"/>
          <p:cNvSpPr>
            <a:spLocks noGrp="1"/>
          </p:cNvSpPr>
          <p:nvPr>
            <p:ph type="sldNum" sz="quarter" idx="10"/>
          </p:nvPr>
        </p:nvSpPr>
        <p:spPr>
          <a:xfrm>
            <a:off x="6553200" y="4632325"/>
            <a:ext cx="2133600" cy="273050"/>
          </a:xfrm>
        </p:spPr>
        <p:txBody>
          <a:bodyPr/>
          <a:lstStyle>
            <a:lvl1pPr>
              <a:defRPr/>
            </a:lvl1pPr>
          </a:lstStyle>
          <a:p>
            <a:pPr>
              <a:defRPr/>
            </a:pPr>
            <a:fld id="{63B3048E-6242-4BDD-B756-534AE256E165}" type="slidenum">
              <a:rPr lang="en-US" altLang="en-US"/>
              <a:pPr>
                <a:defRPr/>
              </a:pPr>
              <a:t>‹#›</a:t>
            </a:fld>
            <a:endParaRPr lang="en-US" altLang="en-US"/>
          </a:p>
        </p:txBody>
      </p:sp>
    </p:spTree>
    <p:extLst>
      <p:ext uri="{BB962C8B-B14F-4D97-AF65-F5344CB8AC3E}">
        <p14:creationId xmlns:p14="http://schemas.microsoft.com/office/powerpoint/2010/main" val="386418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title Slide 3">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7146925" y="-19050"/>
            <a:ext cx="2016125" cy="5162550"/>
            <a:chOff x="6477000" y="-19050"/>
            <a:chExt cx="2686050" cy="6877050"/>
          </a:xfrm>
        </p:grpSpPr>
        <p:sp>
          <p:nvSpPr>
            <p:cNvPr id="5" name="Flowchart: Manual Input 2"/>
            <p:cNvSpPr/>
            <p:nvPr userDrawn="1"/>
          </p:nvSpPr>
          <p:spPr bwMode="auto">
            <a:xfrm flipH="1">
              <a:off x="6477000" y="2514377"/>
              <a:ext cx="2686050" cy="4343623"/>
            </a:xfrm>
            <a:prstGeom prst="rtTriangle">
              <a:avLst/>
            </a:prstGeom>
            <a:solidFill>
              <a:srgbClr val="FFE1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Flowchart: Manual Input 2"/>
            <p:cNvSpPr/>
            <p:nvPr userDrawn="1"/>
          </p:nvSpPr>
          <p:spPr bwMode="auto">
            <a:xfrm flipH="1" flipV="1">
              <a:off x="6477000" y="-19050"/>
              <a:ext cx="2686050" cy="4343623"/>
            </a:xfrm>
            <a:prstGeom prst="rtTriangle">
              <a:avLst/>
            </a:prstGeom>
            <a:solidFill>
              <a:srgbClr val="FFC41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lowchart: Manual Input 2"/>
            <p:cNvSpPr/>
            <p:nvPr userDrawn="1"/>
          </p:nvSpPr>
          <p:spPr bwMode="auto">
            <a:xfrm rot="16200000" flipH="1">
              <a:off x="7966084" y="3127606"/>
              <a:ext cx="1831342" cy="562590"/>
            </a:xfrm>
            <a:prstGeom prst="triangle">
              <a:avLst/>
            </a:prstGeom>
            <a:solidFill>
              <a:srgbClr val="F0A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10" name="Title 1"/>
          <p:cNvSpPr>
            <a:spLocks noGrp="1"/>
          </p:cNvSpPr>
          <p:nvPr>
            <p:ph type="title"/>
          </p:nvPr>
        </p:nvSpPr>
        <p:spPr>
          <a:xfrm>
            <a:off x="533400" y="2057400"/>
            <a:ext cx="8065297" cy="857250"/>
          </a:xfrm>
        </p:spPr>
        <p:txBody>
          <a:bodyPr/>
          <a:lstStyle>
            <a:lvl1pPr algn="l">
              <a:defRPr/>
            </a:lvl1pPr>
          </a:lstStyle>
          <a:p>
            <a:r>
              <a:rPr lang="en-US" dirty="0"/>
              <a:t>Click to edit Master title style</a:t>
            </a:r>
          </a:p>
        </p:txBody>
      </p:sp>
      <p:sp>
        <p:nvSpPr>
          <p:cNvPr id="11" name="Subtitle 2"/>
          <p:cNvSpPr>
            <a:spLocks noGrp="1"/>
          </p:cNvSpPr>
          <p:nvPr>
            <p:ph type="subTitle" idx="1"/>
          </p:nvPr>
        </p:nvSpPr>
        <p:spPr>
          <a:xfrm>
            <a:off x="533399" y="2914650"/>
            <a:ext cx="6400800" cy="600075"/>
          </a:xfrm>
        </p:spPr>
        <p:txBody>
          <a:bodyPr/>
          <a:lstStyle>
            <a:lvl1pPr marL="0" indent="0" algn="l">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Slide Number Placeholder 5"/>
          <p:cNvSpPr>
            <a:spLocks noGrp="1"/>
          </p:cNvSpPr>
          <p:nvPr>
            <p:ph type="sldNum" sz="quarter" idx="10"/>
          </p:nvPr>
        </p:nvSpPr>
        <p:spPr>
          <a:xfrm>
            <a:off x="6553200" y="4632325"/>
            <a:ext cx="2133600" cy="273050"/>
          </a:xfrm>
        </p:spPr>
        <p:txBody>
          <a:bodyPr/>
          <a:lstStyle>
            <a:lvl1pPr>
              <a:defRPr/>
            </a:lvl1pPr>
          </a:lstStyle>
          <a:p>
            <a:pPr>
              <a:defRPr/>
            </a:pPr>
            <a:fld id="{075EF08F-432A-4E71-B935-815FA4B74729}" type="slidenum">
              <a:rPr lang="en-US" altLang="en-US"/>
              <a:pPr>
                <a:defRPr/>
              </a:pPr>
              <a:t>‹#›</a:t>
            </a:fld>
            <a:endParaRPr lang="en-US" altLang="en-US"/>
          </a:p>
        </p:txBody>
      </p:sp>
    </p:spTree>
    <p:extLst>
      <p:ext uri="{BB962C8B-B14F-4D97-AF65-F5344CB8AC3E}">
        <p14:creationId xmlns:p14="http://schemas.microsoft.com/office/powerpoint/2010/main" val="2775325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cxnSp>
        <p:nvCxnSpPr>
          <p:cNvPr id="4" name="Straight Connector 3"/>
          <p:cNvCxnSpPr/>
          <p:nvPr userDrawn="1"/>
        </p:nvCxnSpPr>
        <p:spPr>
          <a:xfrm>
            <a:off x="0" y="971550"/>
            <a:ext cx="91440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5" name="Group 7"/>
          <p:cNvGrpSpPr>
            <a:grpSpLocks/>
          </p:cNvGrpSpPr>
          <p:nvPr userDrawn="1"/>
        </p:nvGrpSpPr>
        <p:grpSpPr bwMode="auto">
          <a:xfrm>
            <a:off x="6808788" y="4621213"/>
            <a:ext cx="2182812" cy="407987"/>
            <a:chOff x="304801" y="948929"/>
            <a:chExt cx="3923393" cy="623406"/>
          </a:xfrm>
        </p:grpSpPr>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l="35555" r="32224"/>
            <a:stretch>
              <a:fillRect/>
            </a:stretch>
          </p:blipFill>
          <p:spPr bwMode="auto">
            <a:xfrm>
              <a:off x="1409701" y="958057"/>
              <a:ext cx="110490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Image result for rbc foundation logo"/>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3906" y="948929"/>
              <a:ext cx="1664288" cy="60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p:cNvPicPr>
              <a:picLocks noChangeAspect="1"/>
            </p:cNvPicPr>
            <p:nvPr userDrawn="1"/>
          </p:nvPicPr>
          <p:blipFill>
            <a:blip r:embed="rId4">
              <a:extLst>
                <a:ext uri="{28A0092B-C50C-407E-A947-70E740481C1C}">
                  <a14:useLocalDpi xmlns:a14="http://schemas.microsoft.com/office/drawing/2010/main" val="0"/>
                </a:ext>
              </a:extLst>
            </a:blip>
            <a:srcRect r="66667"/>
            <a:stretch>
              <a:fillRect/>
            </a:stretch>
          </p:blipFill>
          <p:spPr bwMode="auto">
            <a:xfrm>
              <a:off x="304801" y="989807"/>
              <a:ext cx="1143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p:cNvPicPr>
              <a:picLocks noChangeAspect="1"/>
            </p:cNvPicPr>
            <p:nvPr userDrawn="1"/>
          </p:nvPicPr>
          <p:blipFill>
            <a:blip r:embed="rId5">
              <a:extLst>
                <a:ext uri="{28A0092B-C50C-407E-A947-70E740481C1C}">
                  <a14:useLocalDpi xmlns:a14="http://schemas.microsoft.com/office/drawing/2010/main" val="0"/>
                </a:ext>
              </a:extLst>
            </a:blip>
            <a:srcRect l="28889" t="2740" r="65559" b="-2740"/>
            <a:stretch>
              <a:fillRect/>
            </a:stretch>
          </p:blipFill>
          <p:spPr bwMode="auto">
            <a:xfrm>
              <a:off x="2445989" y="992898"/>
              <a:ext cx="19032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itle 1"/>
          <p:cNvSpPr>
            <a:spLocks noGrp="1"/>
          </p:cNvSpPr>
          <p:nvPr>
            <p:ph type="title"/>
          </p:nvPr>
        </p:nvSpPr>
        <p:spPr>
          <a:xfrm>
            <a:off x="457200" y="114300"/>
            <a:ext cx="8229600" cy="857250"/>
          </a:xfrm>
        </p:spPr>
        <p:txBody>
          <a:bodyPr>
            <a:normAutofit/>
          </a:bodyPr>
          <a:lstStyle>
            <a:lvl1pPr algn="l">
              <a:defRPr sz="3600">
                <a:latin typeface="Arial" pitchFamily="34" charset="0"/>
                <a:cs typeface="Arial" pitchFamily="34" charset="0"/>
              </a:defRPr>
            </a:lvl1pPr>
          </a:lstStyle>
          <a:p>
            <a:r>
              <a:rPr lang="en-US" dirty="0"/>
              <a:t>Click to edit Master title style</a:t>
            </a:r>
          </a:p>
        </p:txBody>
      </p:sp>
      <p:sp>
        <p:nvSpPr>
          <p:cNvPr id="9" name="Content Placeholder 2"/>
          <p:cNvSpPr>
            <a:spLocks noGrp="1"/>
          </p:cNvSpPr>
          <p:nvPr>
            <p:ph idx="1"/>
          </p:nvPr>
        </p:nvSpPr>
        <p:spPr>
          <a:xfrm>
            <a:off x="457200" y="1200151"/>
            <a:ext cx="8229600" cy="3257550"/>
          </a:xfrm>
        </p:spPr>
        <p:txBody>
          <a:bodyPr/>
          <a:lstStyle>
            <a:lvl1pPr>
              <a:buClr>
                <a:srgbClr val="00B0F0"/>
              </a:buCl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6941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grpSp>
        <p:nvGrpSpPr>
          <p:cNvPr id="4" name="Group 7"/>
          <p:cNvGrpSpPr>
            <a:grpSpLocks/>
          </p:cNvGrpSpPr>
          <p:nvPr userDrawn="1"/>
        </p:nvGrpSpPr>
        <p:grpSpPr bwMode="auto">
          <a:xfrm>
            <a:off x="228600" y="4621213"/>
            <a:ext cx="2182813" cy="407987"/>
            <a:chOff x="304801" y="948929"/>
            <a:chExt cx="3923393" cy="623406"/>
          </a:xfrm>
        </p:grpSpPr>
        <p:pic>
          <p:nvPicPr>
            <p:cNvPr id="5" name="Picture 9"/>
            <p:cNvPicPr>
              <a:picLocks noChangeAspect="1"/>
            </p:cNvPicPr>
            <p:nvPr userDrawn="1"/>
          </p:nvPicPr>
          <p:blipFill>
            <a:blip r:embed="rId2">
              <a:extLst>
                <a:ext uri="{28A0092B-C50C-407E-A947-70E740481C1C}">
                  <a14:useLocalDpi xmlns:a14="http://schemas.microsoft.com/office/drawing/2010/main" val="0"/>
                </a:ext>
              </a:extLst>
            </a:blip>
            <a:srcRect l="35555" r="32224"/>
            <a:stretch>
              <a:fillRect/>
            </a:stretch>
          </p:blipFill>
          <p:spPr bwMode="auto">
            <a:xfrm>
              <a:off x="1409701" y="958057"/>
              <a:ext cx="110490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Image result for rbc foundation logo"/>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3906" y="948929"/>
              <a:ext cx="1664288" cy="60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p:cNvPicPr>
              <a:picLocks noChangeAspect="1"/>
            </p:cNvPicPr>
            <p:nvPr userDrawn="1"/>
          </p:nvPicPr>
          <p:blipFill>
            <a:blip r:embed="rId4">
              <a:extLst>
                <a:ext uri="{28A0092B-C50C-407E-A947-70E740481C1C}">
                  <a14:useLocalDpi xmlns:a14="http://schemas.microsoft.com/office/drawing/2010/main" val="0"/>
                </a:ext>
              </a:extLst>
            </a:blip>
            <a:srcRect r="66667"/>
            <a:stretch>
              <a:fillRect/>
            </a:stretch>
          </p:blipFill>
          <p:spPr bwMode="auto">
            <a:xfrm>
              <a:off x="304801" y="989807"/>
              <a:ext cx="1143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p:cNvPicPr>
              <a:picLocks noChangeAspect="1"/>
            </p:cNvPicPr>
            <p:nvPr userDrawn="1"/>
          </p:nvPicPr>
          <p:blipFill>
            <a:blip r:embed="rId5">
              <a:extLst>
                <a:ext uri="{28A0092B-C50C-407E-A947-70E740481C1C}">
                  <a14:useLocalDpi xmlns:a14="http://schemas.microsoft.com/office/drawing/2010/main" val="0"/>
                </a:ext>
              </a:extLst>
            </a:blip>
            <a:srcRect l="28889" t="2740" r="65559" b="-2740"/>
            <a:stretch>
              <a:fillRect/>
            </a:stretch>
          </p:blipFill>
          <p:spPr bwMode="auto">
            <a:xfrm>
              <a:off x="2445989" y="992898"/>
              <a:ext cx="19032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itle 1"/>
          <p:cNvSpPr>
            <a:spLocks noGrp="1"/>
          </p:cNvSpPr>
          <p:nvPr>
            <p:ph type="title"/>
          </p:nvPr>
        </p:nvSpPr>
        <p:spPr>
          <a:xfrm>
            <a:off x="457200" y="114300"/>
            <a:ext cx="8229600" cy="857250"/>
          </a:xfrm>
        </p:spPr>
        <p:txBody>
          <a:bodyPr>
            <a:normAutofit/>
          </a:bodyPr>
          <a:lstStyle>
            <a:lvl1pPr algn="l">
              <a:defRPr sz="3600">
                <a:latin typeface="Arial" pitchFamily="34" charset="0"/>
                <a:cs typeface="Arial" pitchFamily="34" charset="0"/>
              </a:defRPr>
            </a:lvl1pPr>
          </a:lstStyle>
          <a:p>
            <a:r>
              <a:rPr lang="en-US" dirty="0"/>
              <a:t>Click to edit Master title style</a:t>
            </a:r>
          </a:p>
        </p:txBody>
      </p:sp>
      <p:sp>
        <p:nvSpPr>
          <p:cNvPr id="8" name="Content Placeholder 2"/>
          <p:cNvSpPr>
            <a:spLocks noGrp="1"/>
          </p:cNvSpPr>
          <p:nvPr>
            <p:ph idx="1"/>
          </p:nvPr>
        </p:nvSpPr>
        <p:spPr>
          <a:xfrm>
            <a:off x="457200" y="1200151"/>
            <a:ext cx="8229600" cy="325755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60451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cxnSp>
        <p:nvCxnSpPr>
          <p:cNvPr id="5" name="Straight Connector 4"/>
          <p:cNvCxnSpPr/>
          <p:nvPr userDrawn="1"/>
        </p:nvCxnSpPr>
        <p:spPr>
          <a:xfrm>
            <a:off x="0" y="971550"/>
            <a:ext cx="91440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6" name="Group 7"/>
          <p:cNvGrpSpPr>
            <a:grpSpLocks/>
          </p:cNvGrpSpPr>
          <p:nvPr userDrawn="1"/>
        </p:nvGrpSpPr>
        <p:grpSpPr bwMode="auto">
          <a:xfrm>
            <a:off x="6808788" y="4621213"/>
            <a:ext cx="2182812" cy="407987"/>
            <a:chOff x="304801" y="948929"/>
            <a:chExt cx="3923393" cy="623406"/>
          </a:xfrm>
        </p:grpSpPr>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l="35555" r="32224"/>
            <a:stretch>
              <a:fillRect/>
            </a:stretch>
          </p:blipFill>
          <p:spPr bwMode="auto">
            <a:xfrm>
              <a:off x="1409701" y="958057"/>
              <a:ext cx="110490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Image result for rbc foundation logo"/>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3906" y="948929"/>
              <a:ext cx="1664288" cy="60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p:cNvPicPr>
              <a:picLocks noChangeAspect="1"/>
            </p:cNvPicPr>
            <p:nvPr userDrawn="1"/>
          </p:nvPicPr>
          <p:blipFill>
            <a:blip r:embed="rId4">
              <a:extLst>
                <a:ext uri="{28A0092B-C50C-407E-A947-70E740481C1C}">
                  <a14:useLocalDpi xmlns:a14="http://schemas.microsoft.com/office/drawing/2010/main" val="0"/>
                </a:ext>
              </a:extLst>
            </a:blip>
            <a:srcRect r="66667"/>
            <a:stretch>
              <a:fillRect/>
            </a:stretch>
          </p:blipFill>
          <p:spPr bwMode="auto">
            <a:xfrm>
              <a:off x="304801" y="989807"/>
              <a:ext cx="1143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p:cNvPicPr>
              <a:picLocks noChangeAspect="1"/>
            </p:cNvPicPr>
            <p:nvPr userDrawn="1"/>
          </p:nvPicPr>
          <p:blipFill>
            <a:blip r:embed="rId5">
              <a:extLst>
                <a:ext uri="{28A0092B-C50C-407E-A947-70E740481C1C}">
                  <a14:useLocalDpi xmlns:a14="http://schemas.microsoft.com/office/drawing/2010/main" val="0"/>
                </a:ext>
              </a:extLst>
            </a:blip>
            <a:srcRect l="28889" t="2740" r="65559" b="-2740"/>
            <a:stretch>
              <a:fillRect/>
            </a:stretch>
          </p:blipFill>
          <p:spPr bwMode="auto">
            <a:xfrm>
              <a:off x="2445989" y="992898"/>
              <a:ext cx="19032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itle 1"/>
          <p:cNvSpPr>
            <a:spLocks noGrp="1"/>
          </p:cNvSpPr>
          <p:nvPr>
            <p:ph type="title"/>
          </p:nvPr>
        </p:nvSpPr>
        <p:spPr>
          <a:xfrm>
            <a:off x="457200" y="114300"/>
            <a:ext cx="8229600" cy="857250"/>
          </a:xfrm>
        </p:spPr>
        <p:txBody>
          <a:bodyPr>
            <a:normAutofit/>
          </a:bodyPr>
          <a:lstStyle>
            <a:lvl1pPr algn="l">
              <a:defRPr sz="3600">
                <a:latin typeface="Arial" pitchFamily="34" charset="0"/>
                <a:cs typeface="Arial" pitchFamily="34" charset="0"/>
              </a:defRPr>
            </a:lvl1pPr>
          </a:lstStyle>
          <a:p>
            <a:r>
              <a:rPr lang="en-US" dirty="0"/>
              <a:t>Click to edit Master title style</a:t>
            </a:r>
          </a:p>
        </p:txBody>
      </p:sp>
      <p:sp>
        <p:nvSpPr>
          <p:cNvPr id="9" name="Content Placeholder 2"/>
          <p:cNvSpPr>
            <a:spLocks noGrp="1"/>
          </p:cNvSpPr>
          <p:nvPr>
            <p:ph sz="half" idx="1"/>
          </p:nvPr>
        </p:nvSpPr>
        <p:spPr>
          <a:xfrm>
            <a:off x="457200" y="1200151"/>
            <a:ext cx="4038600" cy="3314700"/>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p:cNvSpPr>
            <a:spLocks noGrp="1"/>
          </p:cNvSpPr>
          <p:nvPr>
            <p:ph sz="half" idx="2"/>
          </p:nvPr>
        </p:nvSpPr>
        <p:spPr>
          <a:xfrm>
            <a:off x="4648200" y="1200151"/>
            <a:ext cx="4038600" cy="3314700"/>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0785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cxnSp>
        <p:nvCxnSpPr>
          <p:cNvPr id="5" name="Straight Connector 4"/>
          <p:cNvCxnSpPr/>
          <p:nvPr userDrawn="1"/>
        </p:nvCxnSpPr>
        <p:spPr>
          <a:xfrm>
            <a:off x="457200" y="971550"/>
            <a:ext cx="29718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p:nvPr>
        </p:nvSpPr>
        <p:spPr>
          <a:xfrm>
            <a:off x="457201" y="204787"/>
            <a:ext cx="3008313" cy="766763"/>
          </a:xfrm>
        </p:spPr>
        <p:txBody>
          <a:bodyPr anchor="b"/>
          <a:lstStyle>
            <a:lvl1pPr algn="l">
              <a:defRPr sz="2400" b="1"/>
            </a:lvl1pPr>
          </a:lstStyle>
          <a:p>
            <a:r>
              <a:rPr lang="en-US" dirty="0"/>
              <a:t>Click to edit Master title style</a:t>
            </a:r>
          </a:p>
        </p:txBody>
      </p:sp>
      <p:sp>
        <p:nvSpPr>
          <p:cNvPr id="9" name="Content Placeholder 2"/>
          <p:cNvSpPr>
            <a:spLocks noGrp="1"/>
          </p:cNvSpPr>
          <p:nvPr>
            <p:ph idx="1"/>
          </p:nvPr>
        </p:nvSpPr>
        <p:spPr>
          <a:xfrm>
            <a:off x="3575050" y="204788"/>
            <a:ext cx="5111750" cy="43100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3"/>
          <p:cNvSpPr>
            <a:spLocks noGrp="1"/>
          </p:cNvSpPr>
          <p:nvPr>
            <p:ph type="body" sz="half" idx="2"/>
          </p:nvPr>
        </p:nvSpPr>
        <p:spPr>
          <a:xfrm>
            <a:off x="457201" y="1076325"/>
            <a:ext cx="3008313" cy="3454363"/>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62893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346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1C6796E-EC35-4889-A416-5B57659747F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929" r:id="rId1"/>
    <p:sldLayoutId id="2147484930" r:id="rId2"/>
    <p:sldLayoutId id="2147484931" r:id="rId3"/>
    <p:sldLayoutId id="2147484932" r:id="rId4"/>
    <p:sldLayoutId id="2147484933" r:id="rId5"/>
    <p:sldLayoutId id="2147484934" r:id="rId6"/>
    <p:sldLayoutId id="2147484935" r:id="rId7"/>
    <p:sldLayoutId id="2147484936" r:id="rId8"/>
    <p:sldLayoutId id="2147484937" r:id="rId9"/>
    <p:sldLayoutId id="2147484938" r:id="rId10"/>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Arial" pitchFamily="34" charset="0"/>
        </a:defRPr>
      </a:lvl6pPr>
      <a:lvl7pPr marL="914400" algn="ctr" rtl="0" fontAlgn="base">
        <a:spcBef>
          <a:spcPct val="0"/>
        </a:spcBef>
        <a:spcAft>
          <a:spcPct val="0"/>
        </a:spcAft>
        <a:defRPr sz="4400">
          <a:solidFill>
            <a:schemeClr val="tx1"/>
          </a:solidFill>
          <a:latin typeface="Arial" pitchFamily="34" charset="0"/>
        </a:defRPr>
      </a:lvl7pPr>
      <a:lvl8pPr marL="1371600" algn="ctr" rtl="0" fontAlgn="base">
        <a:spcBef>
          <a:spcPct val="0"/>
        </a:spcBef>
        <a:spcAft>
          <a:spcPct val="0"/>
        </a:spcAft>
        <a:defRPr sz="4400">
          <a:solidFill>
            <a:schemeClr val="tx1"/>
          </a:solidFill>
          <a:latin typeface="Arial" pitchFamily="34" charset="0"/>
        </a:defRPr>
      </a:lvl8pPr>
      <a:lvl9pPr marL="1828800" algn="ctr" rtl="0" fontAlgn="base">
        <a:spcBef>
          <a:spcPct val="0"/>
        </a:spcBef>
        <a:spcAft>
          <a:spcPct val="0"/>
        </a:spcAft>
        <a:defRPr sz="4400">
          <a:solidFill>
            <a:schemeClr val="tx1"/>
          </a:solidFill>
          <a:latin typeface="Arial"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mailto:antonietta.gutierrez@sinaihealth.ca"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mailto:rhiannon.thomas@sinaihealth.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85750"/>
            <a:ext cx="7772400" cy="1102519"/>
          </a:xfrm>
        </p:spPr>
        <p:txBody>
          <a:bodyPr/>
          <a:lstStyle/>
          <a:p>
            <a:r>
              <a:rPr lang="en-CA" b="1" dirty="0" smtClean="0">
                <a:latin typeface="Barlow" panose="00000500000000000000" pitchFamily="2" charset="0"/>
              </a:rPr>
              <a:t>Let’s Get Paid!</a:t>
            </a:r>
            <a:endParaRPr lang="en-CA" b="1" dirty="0">
              <a:latin typeface="Barlow" panose="00000500000000000000" pitchFamily="2" charset="0"/>
            </a:endParaRPr>
          </a:p>
        </p:txBody>
      </p:sp>
      <p:sp>
        <p:nvSpPr>
          <p:cNvPr id="3" name="Subtitle 2"/>
          <p:cNvSpPr>
            <a:spLocks noGrp="1"/>
          </p:cNvSpPr>
          <p:nvPr>
            <p:ph type="subTitle" idx="1"/>
          </p:nvPr>
        </p:nvSpPr>
        <p:spPr>
          <a:xfrm>
            <a:off x="1295400" y="1276350"/>
            <a:ext cx="6400800" cy="990600"/>
          </a:xfrm>
        </p:spPr>
        <p:txBody>
          <a:bodyPr/>
          <a:lstStyle/>
          <a:p>
            <a:pPr>
              <a:spcBef>
                <a:spcPts val="0"/>
              </a:spcBef>
            </a:pPr>
            <a:r>
              <a:rPr lang="en-US" dirty="0">
                <a:latin typeface="Barlow" panose="00000500000000000000" pitchFamily="2" charset="0"/>
              </a:rPr>
              <a:t>Co-designing </a:t>
            </a:r>
            <a:r>
              <a:rPr lang="en-US" dirty="0" smtClean="0">
                <a:latin typeface="Barlow" panose="00000500000000000000" pitchFamily="2" charset="0"/>
              </a:rPr>
              <a:t>a </a:t>
            </a:r>
          </a:p>
          <a:p>
            <a:pPr>
              <a:spcBef>
                <a:spcPts val="0"/>
              </a:spcBef>
            </a:pPr>
            <a:r>
              <a:rPr lang="en-US" dirty="0" smtClean="0">
                <a:latin typeface="Barlow" panose="00000500000000000000" pitchFamily="2" charset="0"/>
              </a:rPr>
              <a:t>Lived </a:t>
            </a:r>
            <a:r>
              <a:rPr lang="en-US" dirty="0">
                <a:latin typeface="Barlow" panose="00000500000000000000" pitchFamily="2" charset="0"/>
              </a:rPr>
              <a:t>Experience </a:t>
            </a:r>
            <a:r>
              <a:rPr lang="en-US" dirty="0" smtClean="0">
                <a:latin typeface="Barlow" panose="00000500000000000000" pitchFamily="2" charset="0"/>
              </a:rPr>
              <a:t>Pay </a:t>
            </a:r>
            <a:r>
              <a:rPr lang="en-US" dirty="0">
                <a:latin typeface="Barlow" panose="00000500000000000000" pitchFamily="2" charset="0"/>
              </a:rPr>
              <a:t>Equity </a:t>
            </a:r>
            <a:r>
              <a:rPr lang="en-US" dirty="0" smtClean="0">
                <a:latin typeface="Barlow" panose="00000500000000000000" pitchFamily="2" charset="0"/>
              </a:rPr>
              <a:t>Scale </a:t>
            </a:r>
          </a:p>
          <a:p>
            <a:pPr>
              <a:spcBef>
                <a:spcPts val="0"/>
              </a:spcBef>
            </a:pPr>
            <a:r>
              <a:rPr lang="en-US" dirty="0" smtClean="0">
                <a:latin typeface="Barlow" panose="00000500000000000000" pitchFamily="2" charset="0"/>
              </a:rPr>
              <a:t>(Part 1)</a:t>
            </a:r>
            <a:endParaRPr lang="en-CA" dirty="0">
              <a:latin typeface="Barlow" panose="00000500000000000000" pitchFamily="2" charset="0"/>
            </a:endParaRPr>
          </a:p>
        </p:txBody>
      </p:sp>
      <p:pic>
        <p:nvPicPr>
          <p:cNvPr id="1026" name="Picture 2" descr="1,200+ Smiley Face Dollar Stock Photos, Pictures &amp; Royalty-Free Images -  iStock | Smiley face 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2952750"/>
            <a:ext cx="1550173"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8188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latin typeface="Barlow" panose="00000500000000000000" pitchFamily="2" charset="0"/>
              </a:rPr>
              <a:t>Side note: What we found online</a:t>
            </a:r>
            <a:endParaRPr lang="en-CA" b="1" dirty="0">
              <a:latin typeface="Barlow" panose="00000500000000000000" pitchFamily="2" charset="0"/>
            </a:endParaRPr>
          </a:p>
        </p:txBody>
      </p:sp>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3217" r="1316" b="3217"/>
          <a:stretch/>
        </p:blipFill>
        <p:spPr>
          <a:xfrm>
            <a:off x="1371600" y="1276349"/>
            <a:ext cx="5715000" cy="3048001"/>
          </a:xfrm>
        </p:spPr>
      </p:pic>
      <p:sp>
        <p:nvSpPr>
          <p:cNvPr id="4" name="Rectangle 3"/>
          <p:cNvSpPr/>
          <p:nvPr/>
        </p:nvSpPr>
        <p:spPr>
          <a:xfrm>
            <a:off x="457200" y="4629150"/>
            <a:ext cx="5410200" cy="307777"/>
          </a:xfrm>
          <a:prstGeom prst="rect">
            <a:avLst/>
          </a:prstGeom>
        </p:spPr>
        <p:txBody>
          <a:bodyPr wrap="square">
            <a:spAutoFit/>
          </a:bodyPr>
          <a:lstStyle/>
          <a:p>
            <a:r>
              <a:rPr lang="en-CA" sz="1400" dirty="0">
                <a:latin typeface="Barlow" panose="00000500000000000000" pitchFamily="2" charset="0"/>
              </a:rPr>
              <a:t>https://www.jobbank.gc.ca/marketreport/jobs/24973/ca</a:t>
            </a:r>
          </a:p>
        </p:txBody>
      </p:sp>
    </p:spTree>
    <p:extLst>
      <p:ext uri="{BB962C8B-B14F-4D97-AF65-F5344CB8AC3E}">
        <p14:creationId xmlns:p14="http://schemas.microsoft.com/office/powerpoint/2010/main" val="2332266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latin typeface="Barlow" panose="00000500000000000000" pitchFamily="2" charset="0"/>
              </a:rPr>
              <a:t>Barriers for Pay Equity for Peer Support</a:t>
            </a:r>
            <a:endParaRPr lang="en-CA" b="1" dirty="0">
              <a:latin typeface="Barlow" panose="00000500000000000000" pitchFamily="2" charset="0"/>
            </a:endParaRPr>
          </a:p>
        </p:txBody>
      </p:sp>
      <p:sp>
        <p:nvSpPr>
          <p:cNvPr id="3" name="Content Placeholder 2"/>
          <p:cNvSpPr>
            <a:spLocks noGrp="1"/>
          </p:cNvSpPr>
          <p:nvPr>
            <p:ph idx="1"/>
          </p:nvPr>
        </p:nvSpPr>
        <p:spPr>
          <a:xfrm>
            <a:off x="457200" y="1123950"/>
            <a:ext cx="8229600" cy="3257550"/>
          </a:xfrm>
        </p:spPr>
        <p:txBody>
          <a:bodyPr numCol="2"/>
          <a:lstStyle/>
          <a:p>
            <a:r>
              <a:rPr lang="en-CA" dirty="0" smtClean="0">
                <a:latin typeface="Barlow" panose="00000500000000000000" pitchFamily="2" charset="0"/>
              </a:rPr>
              <a:t>Always fighting to prove value of PSW (product of capitalist neo-liberal policies)</a:t>
            </a:r>
          </a:p>
          <a:p>
            <a:endParaRPr lang="en-CA" dirty="0">
              <a:latin typeface="Barlow" panose="00000500000000000000" pitchFamily="2" charset="0"/>
            </a:endParaRPr>
          </a:p>
          <a:p>
            <a:endParaRPr lang="en-CA" dirty="0" smtClean="0">
              <a:latin typeface="Barlow" panose="00000500000000000000" pitchFamily="2" charset="0"/>
            </a:endParaRPr>
          </a:p>
          <a:p>
            <a:r>
              <a:rPr lang="en-CA" dirty="0" smtClean="0">
                <a:latin typeface="Barlow" panose="00000500000000000000" pitchFamily="2" charset="0"/>
              </a:rPr>
              <a:t>Finding how to compare competencies needed for PSW and putting $ value on it</a:t>
            </a:r>
            <a:endParaRPr lang="en-CA" dirty="0">
              <a:latin typeface="Barlow" panose="00000500000000000000" pitchFamily="2" charset="0"/>
            </a:endParaRPr>
          </a:p>
        </p:txBody>
      </p:sp>
    </p:spTree>
    <p:extLst>
      <p:ext uri="{BB962C8B-B14F-4D97-AF65-F5344CB8AC3E}">
        <p14:creationId xmlns:p14="http://schemas.microsoft.com/office/powerpoint/2010/main" val="1150383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latin typeface="Barlow" panose="00000500000000000000" pitchFamily="2" charset="0"/>
              </a:rPr>
              <a:t>What is a pay equity analysis?</a:t>
            </a:r>
            <a:endParaRPr lang="en-CA" b="1" dirty="0">
              <a:latin typeface="Barlow" panose="00000500000000000000" pitchFamily="2" charset="0"/>
            </a:endParaRPr>
          </a:p>
        </p:txBody>
      </p:sp>
      <p:sp>
        <p:nvSpPr>
          <p:cNvPr id="3" name="Content Placeholder 2"/>
          <p:cNvSpPr>
            <a:spLocks noGrp="1"/>
          </p:cNvSpPr>
          <p:nvPr>
            <p:ph idx="1"/>
          </p:nvPr>
        </p:nvSpPr>
        <p:spPr/>
        <p:txBody>
          <a:bodyPr/>
          <a:lstStyle/>
          <a:p>
            <a:r>
              <a:rPr lang="en-CA" sz="2000" dirty="0">
                <a:latin typeface="Barlow" panose="00000500000000000000" pitchFamily="2" charset="0"/>
              </a:rPr>
              <a:t>Step 1. Establish the purpose and </a:t>
            </a:r>
            <a:r>
              <a:rPr lang="en-CA" sz="2000" dirty="0" smtClean="0">
                <a:latin typeface="Barlow" panose="00000500000000000000" pitchFamily="2" charset="0"/>
              </a:rPr>
              <a:t>goals</a:t>
            </a:r>
          </a:p>
          <a:p>
            <a:r>
              <a:rPr lang="en-CA" sz="2000" dirty="0">
                <a:latin typeface="Barlow" panose="00000500000000000000" pitchFamily="2" charset="0"/>
              </a:rPr>
              <a:t>Step 2. Collect and organize employee data. Analyze your current pay practices and policies</a:t>
            </a:r>
          </a:p>
          <a:p>
            <a:r>
              <a:rPr lang="en-CA" sz="2000" dirty="0">
                <a:latin typeface="Barlow" panose="00000500000000000000" pitchFamily="2" charset="0"/>
              </a:rPr>
              <a:t>Step 3. Analyze pay data for disparities</a:t>
            </a:r>
          </a:p>
          <a:p>
            <a:r>
              <a:rPr lang="en-US" sz="2000" dirty="0">
                <a:latin typeface="Barlow" panose="00000500000000000000" pitchFamily="2" charset="0"/>
              </a:rPr>
              <a:t>Step 4. Investigate the root causes of </a:t>
            </a:r>
            <a:r>
              <a:rPr lang="en-US" sz="2000" dirty="0" smtClean="0">
                <a:latin typeface="Barlow" panose="00000500000000000000" pitchFamily="2" charset="0"/>
              </a:rPr>
              <a:t>discrepancies</a:t>
            </a:r>
          </a:p>
          <a:p>
            <a:r>
              <a:rPr lang="en-US" sz="2000" dirty="0">
                <a:latin typeface="Barlow" panose="00000500000000000000" pitchFamily="2" charset="0"/>
              </a:rPr>
              <a:t>Step 5. Create an action </a:t>
            </a:r>
            <a:r>
              <a:rPr lang="en-US" sz="2000" dirty="0" smtClean="0">
                <a:latin typeface="Barlow" panose="00000500000000000000" pitchFamily="2" charset="0"/>
              </a:rPr>
              <a:t>plan</a:t>
            </a:r>
          </a:p>
          <a:p>
            <a:r>
              <a:rPr lang="en-US" sz="2000" dirty="0">
                <a:latin typeface="Barlow" panose="00000500000000000000" pitchFamily="2" charset="0"/>
              </a:rPr>
              <a:t>Step 6. Implement changes and communicate </a:t>
            </a:r>
            <a:r>
              <a:rPr lang="en-US" sz="2000" dirty="0" smtClean="0">
                <a:latin typeface="Barlow" panose="00000500000000000000" pitchFamily="2" charset="0"/>
              </a:rPr>
              <a:t>results</a:t>
            </a:r>
          </a:p>
          <a:p>
            <a:r>
              <a:rPr lang="en-US" sz="2000" dirty="0">
                <a:latin typeface="Barlow" panose="00000500000000000000" pitchFamily="2" charset="0"/>
              </a:rPr>
              <a:t>Step 7. Monitor and review </a:t>
            </a:r>
            <a:r>
              <a:rPr lang="en-US" sz="2000" dirty="0" smtClean="0">
                <a:latin typeface="Barlow" panose="00000500000000000000" pitchFamily="2" charset="0"/>
              </a:rPr>
              <a:t>regularly</a:t>
            </a:r>
          </a:p>
          <a:p>
            <a:endParaRPr lang="en-CA" sz="1800" dirty="0"/>
          </a:p>
          <a:p>
            <a:endParaRPr lang="en-CA" dirty="0"/>
          </a:p>
        </p:txBody>
      </p:sp>
    </p:spTree>
    <p:extLst>
      <p:ext uri="{BB962C8B-B14F-4D97-AF65-F5344CB8AC3E}">
        <p14:creationId xmlns:p14="http://schemas.microsoft.com/office/powerpoint/2010/main" val="32799026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Barlow" panose="00000500000000000000" pitchFamily="2" charset="0"/>
              </a:rPr>
              <a:t>Let’s collaborate</a:t>
            </a:r>
            <a:endParaRPr lang="en-CA" b="1" dirty="0">
              <a:latin typeface="Barlow" panose="00000500000000000000" pitchFamily="2" charset="0"/>
            </a:endParaRPr>
          </a:p>
        </p:txBody>
      </p:sp>
      <p:sp>
        <p:nvSpPr>
          <p:cNvPr id="3" name="Content Placeholder 2"/>
          <p:cNvSpPr>
            <a:spLocks noGrp="1"/>
          </p:cNvSpPr>
          <p:nvPr>
            <p:ph idx="1"/>
          </p:nvPr>
        </p:nvSpPr>
        <p:spPr/>
        <p:txBody>
          <a:bodyPr/>
          <a:lstStyle/>
          <a:p>
            <a:r>
              <a:rPr lang="en-US" sz="1600" dirty="0">
                <a:latin typeface="Barlow" panose="00000500000000000000" pitchFamily="2" charset="0"/>
              </a:rPr>
              <a:t>Step 1. Establish the purpose and </a:t>
            </a:r>
            <a:r>
              <a:rPr lang="en-US" sz="1600" dirty="0" smtClean="0">
                <a:latin typeface="Barlow" panose="00000500000000000000" pitchFamily="2" charset="0"/>
              </a:rPr>
              <a:t>goals: </a:t>
            </a:r>
            <a:r>
              <a:rPr lang="en-US" sz="1600" i="1" dirty="0" smtClean="0">
                <a:latin typeface="Barlow" panose="00000500000000000000" pitchFamily="2" charset="0"/>
              </a:rPr>
              <a:t>To create a movement for developing pay equity for peer support work by mapping out what that would look like</a:t>
            </a:r>
            <a:endParaRPr lang="en-US" sz="1600" i="1" dirty="0">
              <a:latin typeface="Barlow" panose="00000500000000000000" pitchFamily="2" charset="0"/>
            </a:endParaRPr>
          </a:p>
          <a:p>
            <a:r>
              <a:rPr lang="en-US" sz="1600" dirty="0">
                <a:latin typeface="Barlow" panose="00000500000000000000" pitchFamily="2" charset="0"/>
              </a:rPr>
              <a:t>Step 2. Collect and organize employee data. Analyze your current pay practices and </a:t>
            </a:r>
            <a:r>
              <a:rPr lang="en-US" sz="1600" dirty="0" smtClean="0">
                <a:latin typeface="Barlow" panose="00000500000000000000" pitchFamily="2" charset="0"/>
              </a:rPr>
              <a:t>policies: </a:t>
            </a:r>
            <a:r>
              <a:rPr lang="en-US" sz="1600" i="1" dirty="0" smtClean="0">
                <a:latin typeface="Barlow" panose="00000500000000000000" pitchFamily="2" charset="0"/>
              </a:rPr>
              <a:t>Not possible/practical to do here – Hello, researchers?</a:t>
            </a:r>
            <a:endParaRPr lang="en-US" sz="1600" i="1" dirty="0">
              <a:latin typeface="Barlow" panose="00000500000000000000" pitchFamily="2" charset="0"/>
            </a:endParaRPr>
          </a:p>
          <a:p>
            <a:r>
              <a:rPr lang="en-US" sz="1600" dirty="0">
                <a:latin typeface="Barlow" panose="00000500000000000000" pitchFamily="2" charset="0"/>
              </a:rPr>
              <a:t>Step 3. Analyze pay data for </a:t>
            </a:r>
            <a:r>
              <a:rPr lang="en-US" sz="1600" dirty="0" smtClean="0">
                <a:latin typeface="Barlow" panose="00000500000000000000" pitchFamily="2" charset="0"/>
              </a:rPr>
              <a:t>disparities: </a:t>
            </a:r>
            <a:r>
              <a:rPr lang="en-US" sz="1600" i="1" dirty="0" smtClean="0">
                <a:latin typeface="Barlow" panose="00000500000000000000" pitchFamily="2" charset="0"/>
              </a:rPr>
              <a:t>See above</a:t>
            </a:r>
            <a:endParaRPr lang="en-US" sz="1600" i="1" dirty="0">
              <a:latin typeface="Barlow" panose="00000500000000000000" pitchFamily="2" charset="0"/>
            </a:endParaRPr>
          </a:p>
          <a:p>
            <a:r>
              <a:rPr lang="en-US" sz="1600" dirty="0">
                <a:latin typeface="Barlow" panose="00000500000000000000" pitchFamily="2" charset="0"/>
              </a:rPr>
              <a:t>Step 4. Investigate the root causes of </a:t>
            </a:r>
            <a:r>
              <a:rPr lang="en-US" sz="1600" dirty="0" smtClean="0">
                <a:latin typeface="Barlow" panose="00000500000000000000" pitchFamily="2" charset="0"/>
              </a:rPr>
              <a:t>discrepancies: </a:t>
            </a:r>
            <a:r>
              <a:rPr lang="en-US" sz="1600" i="1" dirty="0" smtClean="0">
                <a:latin typeface="Barlow" panose="00000500000000000000" pitchFamily="2" charset="0"/>
              </a:rPr>
              <a:t>Breakout groups</a:t>
            </a:r>
            <a:endParaRPr lang="en-US" sz="1600" i="1" dirty="0">
              <a:latin typeface="Barlow" panose="00000500000000000000" pitchFamily="2" charset="0"/>
            </a:endParaRPr>
          </a:p>
          <a:p>
            <a:r>
              <a:rPr lang="en-US" sz="1600" dirty="0">
                <a:latin typeface="Barlow" panose="00000500000000000000" pitchFamily="2" charset="0"/>
              </a:rPr>
              <a:t>Step 5. Create an action </a:t>
            </a:r>
            <a:r>
              <a:rPr lang="en-US" sz="1600" dirty="0" smtClean="0">
                <a:latin typeface="Barlow" panose="00000500000000000000" pitchFamily="2" charset="0"/>
              </a:rPr>
              <a:t>plan:  </a:t>
            </a:r>
            <a:r>
              <a:rPr lang="en-US" sz="1600" i="1" dirty="0" smtClean="0">
                <a:latin typeface="Barlow" panose="00000500000000000000" pitchFamily="2" charset="0"/>
              </a:rPr>
              <a:t>Whole group</a:t>
            </a:r>
            <a:endParaRPr lang="en-US" sz="1600" i="1" dirty="0">
              <a:latin typeface="Barlow" panose="00000500000000000000" pitchFamily="2" charset="0"/>
            </a:endParaRPr>
          </a:p>
          <a:p>
            <a:r>
              <a:rPr lang="en-US" sz="1600" dirty="0">
                <a:latin typeface="Barlow" panose="00000500000000000000" pitchFamily="2" charset="0"/>
              </a:rPr>
              <a:t>Step 6. Implement changes and communicate </a:t>
            </a:r>
            <a:r>
              <a:rPr lang="en-US" sz="1600" dirty="0" smtClean="0">
                <a:latin typeface="Barlow" panose="00000500000000000000" pitchFamily="2" charset="0"/>
              </a:rPr>
              <a:t>results:  </a:t>
            </a:r>
            <a:r>
              <a:rPr lang="en-US" sz="1600" i="1" dirty="0" smtClean="0">
                <a:latin typeface="Barlow" panose="00000500000000000000" pitchFamily="2" charset="0"/>
              </a:rPr>
              <a:t>Researchers</a:t>
            </a:r>
            <a:endParaRPr lang="en-US" sz="1600" i="1" dirty="0">
              <a:latin typeface="Barlow" panose="00000500000000000000" pitchFamily="2" charset="0"/>
            </a:endParaRPr>
          </a:p>
          <a:p>
            <a:r>
              <a:rPr lang="en-US" sz="1600" dirty="0">
                <a:latin typeface="Barlow" panose="00000500000000000000" pitchFamily="2" charset="0"/>
              </a:rPr>
              <a:t>Step 7. Monitor and review </a:t>
            </a:r>
            <a:r>
              <a:rPr lang="en-US" sz="1600" dirty="0" smtClean="0">
                <a:latin typeface="Barlow" panose="00000500000000000000" pitchFamily="2" charset="0"/>
              </a:rPr>
              <a:t>regularly: </a:t>
            </a:r>
            <a:r>
              <a:rPr lang="en-US" sz="1600" i="1" dirty="0" smtClean="0">
                <a:latin typeface="Barlow" panose="00000500000000000000" pitchFamily="2" charset="0"/>
              </a:rPr>
              <a:t>Future conferences?</a:t>
            </a:r>
            <a:endParaRPr lang="en-US" sz="1600" i="1" dirty="0">
              <a:latin typeface="Barlow" panose="00000500000000000000" pitchFamily="2" charset="0"/>
            </a:endParaRPr>
          </a:p>
          <a:p>
            <a:endParaRPr lang="en-CA" dirty="0"/>
          </a:p>
        </p:txBody>
      </p:sp>
    </p:spTree>
    <p:extLst>
      <p:ext uri="{BB962C8B-B14F-4D97-AF65-F5344CB8AC3E}">
        <p14:creationId xmlns:p14="http://schemas.microsoft.com/office/powerpoint/2010/main" val="107989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latin typeface="Barlow" panose="00000500000000000000" pitchFamily="2" charset="0"/>
              </a:rPr>
              <a:t>Investigate the root causes of discrepancies</a:t>
            </a:r>
            <a:endParaRPr lang="en-CA" sz="1800" dirty="0"/>
          </a:p>
        </p:txBody>
      </p:sp>
      <p:sp>
        <p:nvSpPr>
          <p:cNvPr id="3" name="Content Placeholder 2"/>
          <p:cNvSpPr>
            <a:spLocks noGrp="1"/>
          </p:cNvSpPr>
          <p:nvPr>
            <p:ph idx="1"/>
          </p:nvPr>
        </p:nvSpPr>
        <p:spPr/>
        <p:txBody>
          <a:bodyPr/>
          <a:lstStyle/>
          <a:p>
            <a:r>
              <a:rPr lang="en-CA" dirty="0" smtClean="0">
                <a:latin typeface="Barlow" panose="00000500000000000000" pitchFamily="2" charset="0"/>
              </a:rPr>
              <a:t>As a group, talk about what you think are some of the root causes</a:t>
            </a:r>
          </a:p>
          <a:p>
            <a:r>
              <a:rPr lang="en-CA" dirty="0" smtClean="0">
                <a:latin typeface="Barlow" panose="00000500000000000000" pitchFamily="2" charset="0"/>
              </a:rPr>
              <a:t>Draw or list them</a:t>
            </a:r>
          </a:p>
          <a:p>
            <a:r>
              <a:rPr lang="en-CA" dirty="0" smtClean="0">
                <a:latin typeface="Barlow" panose="00000500000000000000" pitchFamily="2" charset="0"/>
              </a:rPr>
              <a:t>Think about what we can do practically to address those root causes</a:t>
            </a:r>
          </a:p>
          <a:p>
            <a:r>
              <a:rPr lang="en-CA" dirty="0" smtClean="0">
                <a:latin typeface="Barlow" panose="00000500000000000000" pitchFamily="2" charset="0"/>
              </a:rPr>
              <a:t>Draw or list them</a:t>
            </a:r>
            <a:endParaRPr lang="en-CA" dirty="0">
              <a:latin typeface="Barlow" panose="00000500000000000000" pitchFamily="2" charset="0"/>
            </a:endParaRPr>
          </a:p>
        </p:txBody>
      </p:sp>
      <p:sp>
        <p:nvSpPr>
          <p:cNvPr id="4" name="Text Placeholder 3"/>
          <p:cNvSpPr>
            <a:spLocks noGrp="1"/>
          </p:cNvSpPr>
          <p:nvPr>
            <p:ph type="body" sz="half" idx="2"/>
          </p:nvPr>
        </p:nvSpPr>
        <p:spPr/>
        <p:txBody>
          <a:bodyPr/>
          <a:lstStyle/>
          <a:p>
            <a:r>
              <a:rPr lang="en-CA" dirty="0" smtClean="0">
                <a:latin typeface="Barlow" panose="00000500000000000000" pitchFamily="2" charset="0"/>
              </a:rPr>
              <a:t>What are the underlying reasons people with lived experience are paid less?</a:t>
            </a:r>
          </a:p>
          <a:p>
            <a:r>
              <a:rPr lang="en-CA" dirty="0" smtClean="0">
                <a:latin typeface="Barlow" panose="00000500000000000000" pitchFamily="2" charset="0"/>
              </a:rPr>
              <a:t>Hiring practices?</a:t>
            </a:r>
          </a:p>
          <a:p>
            <a:r>
              <a:rPr lang="en-CA" dirty="0" smtClean="0">
                <a:latin typeface="Barlow" panose="00000500000000000000" pitchFamily="2" charset="0"/>
              </a:rPr>
              <a:t>Promotion decisions?</a:t>
            </a:r>
          </a:p>
          <a:p>
            <a:r>
              <a:rPr lang="en-CA" dirty="0" smtClean="0">
                <a:latin typeface="Barlow" panose="00000500000000000000" pitchFamily="2" charset="0"/>
              </a:rPr>
              <a:t>Compensation bias?</a:t>
            </a:r>
          </a:p>
          <a:p>
            <a:r>
              <a:rPr lang="en-CA" dirty="0" smtClean="0">
                <a:latin typeface="Barlow" panose="00000500000000000000" pitchFamily="2" charset="0"/>
              </a:rPr>
              <a:t>Value of peer support work?</a:t>
            </a:r>
          </a:p>
          <a:p>
            <a:r>
              <a:rPr lang="en-CA" dirty="0" smtClean="0">
                <a:latin typeface="Barlow" panose="00000500000000000000" pitchFamily="2" charset="0"/>
              </a:rPr>
              <a:t>Systemic issues? </a:t>
            </a:r>
          </a:p>
          <a:p>
            <a:r>
              <a:rPr lang="en-CA" dirty="0" err="1" smtClean="0">
                <a:latin typeface="Barlow" panose="00000500000000000000" pitchFamily="2" charset="0"/>
              </a:rPr>
              <a:t>Credentialism</a:t>
            </a:r>
            <a:r>
              <a:rPr lang="en-CA" dirty="0" smtClean="0">
                <a:latin typeface="Barlow" panose="00000500000000000000" pitchFamily="2" charset="0"/>
              </a:rPr>
              <a:t>?</a:t>
            </a:r>
          </a:p>
          <a:p>
            <a:r>
              <a:rPr lang="en-CA" dirty="0" smtClean="0">
                <a:latin typeface="Barlow" panose="00000500000000000000" pitchFamily="2" charset="0"/>
              </a:rPr>
              <a:t>Respectability politics?</a:t>
            </a:r>
            <a:endParaRPr lang="en-CA" dirty="0">
              <a:latin typeface="Barlow" panose="00000500000000000000" pitchFamily="2" charset="0"/>
            </a:endParaRPr>
          </a:p>
        </p:txBody>
      </p:sp>
    </p:spTree>
    <p:extLst>
      <p:ext uri="{BB962C8B-B14F-4D97-AF65-F5344CB8AC3E}">
        <p14:creationId xmlns:p14="http://schemas.microsoft.com/office/powerpoint/2010/main" val="41245613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Barlow" panose="00000500000000000000" pitchFamily="2" charset="0"/>
              </a:rPr>
              <a:t>Action plan</a:t>
            </a:r>
            <a:endParaRPr lang="en-CA" b="1" dirty="0"/>
          </a:p>
        </p:txBody>
      </p:sp>
      <p:sp>
        <p:nvSpPr>
          <p:cNvPr id="3" name="Content Placeholder 2"/>
          <p:cNvSpPr>
            <a:spLocks noGrp="1"/>
          </p:cNvSpPr>
          <p:nvPr>
            <p:ph idx="1"/>
          </p:nvPr>
        </p:nvSpPr>
        <p:spPr/>
        <p:txBody>
          <a:bodyPr/>
          <a:lstStyle/>
          <a:p>
            <a:r>
              <a:rPr lang="en-CA" dirty="0" smtClean="0">
                <a:latin typeface="Barlow" panose="00000500000000000000" pitchFamily="2" charset="0"/>
              </a:rPr>
              <a:t>What are the causes?</a:t>
            </a:r>
          </a:p>
          <a:p>
            <a:r>
              <a:rPr lang="en-CA" dirty="0" smtClean="0">
                <a:latin typeface="Barlow" panose="00000500000000000000" pitchFamily="2" charset="0"/>
              </a:rPr>
              <a:t>What ones can we work on?</a:t>
            </a:r>
          </a:p>
          <a:p>
            <a:r>
              <a:rPr lang="en-CA" dirty="0" smtClean="0">
                <a:latin typeface="Barlow" panose="00000500000000000000" pitchFamily="2" charset="0"/>
              </a:rPr>
              <a:t>How will we do that?</a:t>
            </a:r>
          </a:p>
          <a:p>
            <a:r>
              <a:rPr lang="en-CA" dirty="0" smtClean="0">
                <a:latin typeface="Barlow" panose="00000500000000000000" pitchFamily="2" charset="0"/>
              </a:rPr>
              <a:t>Next steps?</a:t>
            </a:r>
            <a:endParaRPr lang="en-CA" dirty="0">
              <a:latin typeface="Barlow" panose="00000500000000000000" pitchFamily="2" charset="0"/>
            </a:endParaRPr>
          </a:p>
        </p:txBody>
      </p:sp>
    </p:spTree>
    <p:extLst>
      <p:ext uri="{BB962C8B-B14F-4D97-AF65-F5344CB8AC3E}">
        <p14:creationId xmlns:p14="http://schemas.microsoft.com/office/powerpoint/2010/main" val="12714035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533400" y="514350"/>
            <a:ext cx="6553200" cy="1838325"/>
          </a:xfrm>
        </p:spPr>
        <p:txBody>
          <a:bodyPr/>
          <a:lstStyle/>
          <a:p>
            <a:pPr algn="ctr" eaLnBrk="1" hangingPunct="1"/>
            <a:r>
              <a:rPr lang="en-CA" altLang="en-US" sz="3600" b="1" dirty="0" smtClean="0">
                <a:latin typeface="Barlow" panose="00000500000000000000" pitchFamily="2" charset="0"/>
                <a:cs typeface="Calibri" panose="020F0502020204030204" pitchFamily="34" charset="0"/>
              </a:rPr>
              <a:t>Questions</a:t>
            </a:r>
            <a:r>
              <a:rPr lang="en-CA" altLang="en-US" sz="3600" b="1" dirty="0" smtClean="0">
                <a:cs typeface="Calibri" panose="020F0502020204030204" pitchFamily="34" charset="0"/>
              </a:rPr>
              <a:t>?</a:t>
            </a:r>
            <a:endParaRPr lang="en-US" altLang="en-US" sz="3600" b="1" dirty="0" smtClean="0">
              <a:cs typeface="Calibri" panose="020F0502020204030204" pitchFamily="34" charset="0"/>
            </a:endParaRPr>
          </a:p>
        </p:txBody>
      </p:sp>
      <p:cxnSp>
        <p:nvCxnSpPr>
          <p:cNvPr id="9" name="Straight Connector 8"/>
          <p:cNvCxnSpPr>
            <a:cxnSpLocks/>
          </p:cNvCxnSpPr>
          <p:nvPr/>
        </p:nvCxnSpPr>
        <p:spPr>
          <a:xfrm>
            <a:off x="544513" y="1962150"/>
            <a:ext cx="7151687"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61444" name="Group 1"/>
          <p:cNvGrpSpPr>
            <a:grpSpLocks/>
          </p:cNvGrpSpPr>
          <p:nvPr/>
        </p:nvGrpSpPr>
        <p:grpSpPr bwMode="auto">
          <a:xfrm>
            <a:off x="170953" y="2266950"/>
            <a:ext cx="7187739" cy="2193790"/>
            <a:chOff x="217435" y="2071699"/>
            <a:chExt cx="6287827" cy="2194600"/>
          </a:xfrm>
        </p:grpSpPr>
        <p:sp>
          <p:nvSpPr>
            <p:cNvPr id="61445" name="Subtitle 2"/>
            <p:cNvSpPr txBox="1">
              <a:spLocks/>
            </p:cNvSpPr>
            <p:nvPr/>
          </p:nvSpPr>
          <p:spPr bwMode="auto">
            <a:xfrm>
              <a:off x="582560" y="2071699"/>
              <a:ext cx="5922702" cy="2091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Font typeface="Arial" panose="020B0604020202020204" pitchFamily="34" charset="0"/>
                <a:buNone/>
              </a:pPr>
              <a:r>
                <a:rPr lang="en-CA" altLang="en-US" sz="2400" b="1" dirty="0" smtClean="0">
                  <a:latin typeface="Barlow" panose="00000500000000000000" pitchFamily="2" charset="0"/>
                  <a:cs typeface="Calibri" panose="020F0502020204030204" pitchFamily="34" charset="0"/>
                </a:rPr>
                <a:t>Antonietta Gutierrez &amp; Rhiannon Thomas</a:t>
              </a:r>
            </a:p>
            <a:p>
              <a:pPr>
                <a:spcBef>
                  <a:spcPct val="0"/>
                </a:spcBef>
                <a:buNone/>
              </a:pPr>
              <a:r>
                <a:rPr lang="en-CA" altLang="en-US" sz="1600" dirty="0" smtClean="0">
                  <a:latin typeface="Barlow" panose="00000500000000000000" pitchFamily="2" charset="0"/>
                  <a:cs typeface="Calibri" panose="020F0502020204030204" pitchFamily="34" charset="0"/>
                </a:rPr>
                <a:t>Pathways to Peers Peer Support </a:t>
              </a:r>
              <a:r>
                <a:rPr lang="en-CA" altLang="en-US" sz="1600" dirty="0">
                  <a:latin typeface="Barlow" panose="00000500000000000000" pitchFamily="2" charset="0"/>
                  <a:cs typeface="Calibri" panose="020F0502020204030204" pitchFamily="34" charset="0"/>
                </a:rPr>
                <a:t>Worker </a:t>
              </a:r>
              <a:r>
                <a:rPr lang="en-CA" altLang="en-US" sz="1600" dirty="0" smtClean="0">
                  <a:latin typeface="Barlow" panose="00000500000000000000" pitchFamily="2" charset="0"/>
                  <a:cs typeface="Calibri" panose="020F0502020204030204" pitchFamily="34" charset="0"/>
                </a:rPr>
                <a:t>&amp; Program </a:t>
              </a:r>
              <a:r>
                <a:rPr lang="en-CA" altLang="en-US" sz="1600" dirty="0">
                  <a:latin typeface="Barlow" panose="00000500000000000000" pitchFamily="2" charset="0"/>
                  <a:cs typeface="Calibri" panose="020F0502020204030204" pitchFamily="34" charset="0"/>
                </a:rPr>
                <a:t>Manager </a:t>
              </a:r>
              <a:r>
                <a:rPr lang="en-CA" altLang="en-US" sz="1600" dirty="0" smtClean="0">
                  <a:latin typeface="Barlow" panose="00000500000000000000" pitchFamily="2" charset="0"/>
                  <a:cs typeface="Calibri" panose="020F0502020204030204" pitchFamily="34" charset="0"/>
                </a:rPr>
                <a:t>Schwartz/Reisman </a:t>
              </a:r>
              <a:r>
                <a:rPr lang="en-CA" altLang="en-US" sz="1600" dirty="0">
                  <a:latin typeface="Barlow" panose="00000500000000000000" pitchFamily="2" charset="0"/>
                  <a:cs typeface="Calibri" panose="020F0502020204030204" pitchFamily="34" charset="0"/>
                </a:rPr>
                <a:t>Emergency Medicine Institute</a:t>
              </a:r>
              <a:r>
                <a:rPr lang="en-CA" altLang="en-US" sz="1600" dirty="0" smtClean="0">
                  <a:latin typeface="Barlow" panose="00000500000000000000" pitchFamily="2" charset="0"/>
                  <a:cs typeface="Calibri" panose="020F0502020204030204" pitchFamily="34" charset="0"/>
                </a:rPr>
                <a:t>,</a:t>
              </a:r>
            </a:p>
            <a:p>
              <a:pPr>
                <a:spcBef>
                  <a:spcPct val="0"/>
                </a:spcBef>
                <a:buFont typeface="Arial" panose="020B0604020202020204" pitchFamily="34" charset="0"/>
                <a:buNone/>
              </a:pPr>
              <a:r>
                <a:rPr lang="en-CA" altLang="en-US" sz="1600" dirty="0" smtClean="0">
                  <a:latin typeface="Barlow" panose="00000500000000000000" pitchFamily="2" charset="0"/>
                  <a:cs typeface="Calibri" panose="020F0502020204030204" pitchFamily="34" charset="0"/>
                </a:rPr>
                <a:t>Sinai Health  </a:t>
              </a:r>
            </a:p>
            <a:p>
              <a:pPr>
                <a:spcBef>
                  <a:spcPct val="0"/>
                </a:spcBef>
                <a:buFont typeface="Arial" panose="020B0604020202020204" pitchFamily="34" charset="0"/>
                <a:buNone/>
              </a:pPr>
              <a:r>
                <a:rPr lang="en-CA" altLang="en-US" sz="1600" dirty="0">
                  <a:latin typeface="Barlow" panose="00000500000000000000" pitchFamily="2" charset="0"/>
                  <a:cs typeface="Calibri" panose="020F0502020204030204" pitchFamily="34" charset="0"/>
                  <a:hlinkClick r:id="rId3"/>
                </a:rPr>
                <a:t>a</a:t>
              </a:r>
              <a:r>
                <a:rPr lang="en-CA" altLang="en-US" sz="1600" u="sng" dirty="0" smtClean="0">
                  <a:solidFill>
                    <a:schemeClr val="accent1"/>
                  </a:solidFill>
                  <a:latin typeface="Barlow" panose="00000500000000000000" pitchFamily="2" charset="0"/>
                  <a:cs typeface="Calibri" panose="020F0502020204030204" pitchFamily="34" charset="0"/>
                  <a:hlinkClick r:id="rId3"/>
                </a:rPr>
                <a:t>ntonietta.gutierrez@sinaihealth.ca</a:t>
              </a:r>
              <a:r>
                <a:rPr lang="en-CA" altLang="en-US" sz="1600" dirty="0" smtClean="0">
                  <a:latin typeface="Barlow" panose="00000500000000000000" pitchFamily="2" charset="0"/>
                  <a:cs typeface="Calibri" panose="020F0502020204030204" pitchFamily="34" charset="0"/>
                </a:rPr>
                <a:t> &amp; </a:t>
              </a:r>
              <a:r>
                <a:rPr lang="en-CA" altLang="en-US" sz="1600" dirty="0" smtClean="0">
                  <a:latin typeface="Barlow" panose="00000500000000000000" pitchFamily="2" charset="0"/>
                  <a:cs typeface="Calibri" panose="020F0502020204030204" pitchFamily="34" charset="0"/>
                  <a:hlinkClick r:id="rId4"/>
                </a:rPr>
                <a:t>rhiannon.thomas@sinaihealth.ca</a:t>
              </a:r>
              <a:endParaRPr lang="en-CA" altLang="en-US" sz="1600" u="sng" dirty="0">
                <a:solidFill>
                  <a:schemeClr val="accent1"/>
                </a:solidFill>
                <a:latin typeface="Barlow" panose="00000500000000000000" pitchFamily="2" charset="0"/>
                <a:cs typeface="Calibri" panose="020F0502020204030204" pitchFamily="34" charset="0"/>
              </a:endParaRPr>
            </a:p>
            <a:p>
              <a:pPr>
                <a:spcBef>
                  <a:spcPct val="0"/>
                </a:spcBef>
                <a:buFont typeface="Arial" panose="020B0604020202020204" pitchFamily="34" charset="0"/>
                <a:buNone/>
              </a:pPr>
              <a:endParaRPr lang="en-CA" altLang="en-US" sz="400" dirty="0">
                <a:solidFill>
                  <a:srgbClr val="000000"/>
                </a:solidFill>
                <a:latin typeface="Calibri" panose="020F0502020204030204" pitchFamily="34" charset="0"/>
              </a:endParaRPr>
            </a:p>
          </p:txBody>
        </p:sp>
        <p:pic>
          <p:nvPicPr>
            <p:cNvPr id="61446" name="Picture 4" descr="Shape&#10;&#10;Description automatically generated with low confide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435" y="3901174"/>
              <a:ext cx="3651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817800"/>
            <a:ext cx="8534400" cy="857250"/>
          </a:xfrm>
        </p:spPr>
        <p:txBody>
          <a:bodyPr/>
          <a:lstStyle/>
          <a:p>
            <a:r>
              <a:rPr lang="en-CA" sz="3400" b="1" dirty="0" smtClean="0">
                <a:latin typeface="Barlow" panose="00000500000000000000" pitchFamily="2" charset="0"/>
              </a:rPr>
              <a:t>Antonietta Gutierrez &amp; Rhiannon Thomas</a:t>
            </a:r>
            <a:endParaRPr lang="en-CA" sz="3400" b="1" dirty="0">
              <a:latin typeface="Barlow" panose="00000500000000000000" pitchFamily="2" charset="0"/>
            </a:endParaRPr>
          </a:p>
        </p:txBody>
      </p:sp>
      <p:sp>
        <p:nvSpPr>
          <p:cNvPr id="3" name="Subtitle 2"/>
          <p:cNvSpPr>
            <a:spLocks noGrp="1"/>
          </p:cNvSpPr>
          <p:nvPr>
            <p:ph type="subTitle" idx="1"/>
          </p:nvPr>
        </p:nvSpPr>
        <p:spPr>
          <a:xfrm>
            <a:off x="228600" y="2914650"/>
            <a:ext cx="7848600" cy="600075"/>
          </a:xfrm>
        </p:spPr>
        <p:txBody>
          <a:bodyPr/>
          <a:lstStyle/>
          <a:p>
            <a:r>
              <a:rPr lang="en-CA" sz="2000" dirty="0">
                <a:latin typeface="Barlow" panose="00000500000000000000" pitchFamily="2" charset="0"/>
              </a:rPr>
              <a:t>Pathways to Peers </a:t>
            </a:r>
            <a:r>
              <a:rPr lang="en-CA" sz="2000" dirty="0" smtClean="0">
                <a:latin typeface="Barlow" panose="00000500000000000000" pitchFamily="2" charset="0"/>
              </a:rPr>
              <a:t>Peer Support Worker &amp; Program Manager</a:t>
            </a:r>
          </a:p>
          <a:p>
            <a:r>
              <a:rPr lang="en-CA" sz="1600" dirty="0" smtClean="0">
                <a:latin typeface="Barlow" panose="00000500000000000000" pitchFamily="2" charset="0"/>
              </a:rPr>
              <a:t>Schwartz/Reisman Emergency Medicine Institute, Mount Sinai Hospital, Toronto</a:t>
            </a:r>
            <a:endParaRPr lang="en-CA" sz="1600" dirty="0">
              <a:latin typeface="Barlow" panose="00000500000000000000" pitchFamily="2" charset="0"/>
            </a:endParaRPr>
          </a:p>
        </p:txBody>
      </p:sp>
      <p:pic>
        <p:nvPicPr>
          <p:cNvPr id="4" name="Picture 3"/>
          <p:cNvPicPr>
            <a:picLocks noChangeAspect="1"/>
          </p:cNvPicPr>
          <p:nvPr/>
        </p:nvPicPr>
        <p:blipFill>
          <a:blip r:embed="rId3"/>
          <a:stretch>
            <a:fillRect/>
          </a:stretch>
        </p:blipFill>
        <p:spPr>
          <a:xfrm>
            <a:off x="457200" y="438150"/>
            <a:ext cx="1956986" cy="1140051"/>
          </a:xfrm>
          <a:prstGeom prst="rect">
            <a:avLst/>
          </a:prstGeom>
        </p:spPr>
      </p:pic>
      <p:pic>
        <p:nvPicPr>
          <p:cNvPr id="5" name="Picture 4"/>
          <p:cNvPicPr>
            <a:picLocks noChangeAspect="1"/>
          </p:cNvPicPr>
          <p:nvPr/>
        </p:nvPicPr>
        <p:blipFill>
          <a:blip r:embed="rId4"/>
          <a:stretch>
            <a:fillRect/>
          </a:stretch>
        </p:blipFill>
        <p:spPr>
          <a:xfrm>
            <a:off x="487680" y="4324350"/>
            <a:ext cx="2969009" cy="688908"/>
          </a:xfrm>
          <a:prstGeom prst="rect">
            <a:avLst/>
          </a:prstGeom>
        </p:spPr>
      </p:pic>
    </p:spTree>
    <p:extLst>
      <p:ext uri="{BB962C8B-B14F-4D97-AF65-F5344CB8AC3E}">
        <p14:creationId xmlns:p14="http://schemas.microsoft.com/office/powerpoint/2010/main" val="2200939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Barlow" panose="00000500000000000000" pitchFamily="2" charset="0"/>
              </a:rPr>
              <a:t>Raise your hand!</a:t>
            </a:r>
            <a:endParaRPr lang="en-CA" b="1" dirty="0">
              <a:latin typeface="Barlow" panose="00000500000000000000" pitchFamily="2" charset="0"/>
            </a:endParaRPr>
          </a:p>
        </p:txBody>
      </p:sp>
      <p:sp>
        <p:nvSpPr>
          <p:cNvPr id="3" name="Content Placeholder 2"/>
          <p:cNvSpPr>
            <a:spLocks noGrp="1"/>
          </p:cNvSpPr>
          <p:nvPr>
            <p:ph idx="1"/>
          </p:nvPr>
        </p:nvSpPr>
        <p:spPr>
          <a:xfrm>
            <a:off x="457200" y="1219200"/>
            <a:ext cx="8229600" cy="3257550"/>
          </a:xfrm>
        </p:spPr>
        <p:txBody>
          <a:bodyPr/>
          <a:lstStyle/>
          <a:p>
            <a:r>
              <a:rPr lang="en-CA" sz="1800" dirty="0" smtClean="0">
                <a:latin typeface="Barlow" panose="00000500000000000000" pitchFamily="2" charset="0"/>
              </a:rPr>
              <a:t>How many people in this room feel like they get paid enough (are adequately compensated)?</a:t>
            </a:r>
          </a:p>
          <a:p>
            <a:r>
              <a:rPr lang="en-CA" sz="1800" dirty="0" smtClean="0">
                <a:latin typeface="Barlow" panose="00000500000000000000" pitchFamily="2" charset="0"/>
              </a:rPr>
              <a:t>How many people in the room are contract workers?</a:t>
            </a:r>
          </a:p>
          <a:p>
            <a:r>
              <a:rPr lang="en-CA" sz="1800" dirty="0" smtClean="0">
                <a:latin typeface="Barlow" panose="00000500000000000000" pitchFamily="2" charset="0"/>
              </a:rPr>
              <a:t>How many people in the room are permanent full-time salaried workers?</a:t>
            </a:r>
          </a:p>
          <a:p>
            <a:r>
              <a:rPr lang="en-CA" sz="1800" dirty="0" smtClean="0">
                <a:latin typeface="Barlow" panose="00000500000000000000" pitchFamily="2" charset="0"/>
              </a:rPr>
              <a:t>How many people in the room get yearly pay increases?</a:t>
            </a:r>
          </a:p>
          <a:p>
            <a:r>
              <a:rPr lang="en-CA" sz="1800" dirty="0" smtClean="0">
                <a:latin typeface="Barlow" panose="00000500000000000000" pitchFamily="2" charset="0"/>
              </a:rPr>
              <a:t>How many people have benefits (like health coverage from your employer, not from disability or other social supports)?</a:t>
            </a:r>
          </a:p>
          <a:p>
            <a:r>
              <a:rPr lang="en-CA" sz="1800" dirty="0" smtClean="0">
                <a:latin typeface="Barlow" panose="00000500000000000000" pitchFamily="2" charset="0"/>
              </a:rPr>
              <a:t>How many people feel like they have job security?</a:t>
            </a:r>
          </a:p>
          <a:p>
            <a:r>
              <a:rPr lang="en-CA" sz="1800" dirty="0" smtClean="0">
                <a:latin typeface="Barlow" panose="00000500000000000000" pitchFamily="2" charset="0"/>
              </a:rPr>
              <a:t>How many people are doing the same work as colleagues who are not hired for lived experience, but get paid less?</a:t>
            </a:r>
            <a:endParaRPr lang="en-CA" sz="1800" dirty="0">
              <a:latin typeface="Barlow" panose="00000500000000000000" pitchFamily="2" charset="0"/>
            </a:endParaRPr>
          </a:p>
        </p:txBody>
      </p:sp>
    </p:spTree>
    <p:extLst>
      <p:ext uri="{BB962C8B-B14F-4D97-AF65-F5344CB8AC3E}">
        <p14:creationId xmlns:p14="http://schemas.microsoft.com/office/powerpoint/2010/main" val="2736542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latin typeface="Barlow" panose="00000500000000000000" pitchFamily="2" charset="0"/>
              </a:rPr>
              <a:t>Scope and limitations of this workshop</a:t>
            </a:r>
            <a:endParaRPr lang="en-CA" b="1" dirty="0">
              <a:latin typeface="Barlow" panose="00000500000000000000" pitchFamily="2" charset="0"/>
            </a:endParaRPr>
          </a:p>
        </p:txBody>
      </p:sp>
      <p:sp>
        <p:nvSpPr>
          <p:cNvPr id="3" name="Content Placeholder 2"/>
          <p:cNvSpPr>
            <a:spLocks noGrp="1"/>
          </p:cNvSpPr>
          <p:nvPr>
            <p:ph idx="1"/>
          </p:nvPr>
        </p:nvSpPr>
        <p:spPr/>
        <p:txBody>
          <a:bodyPr/>
          <a:lstStyle/>
          <a:p>
            <a:r>
              <a:rPr lang="en-US" sz="2400" dirty="0">
                <a:latin typeface="Barlow" panose="00000500000000000000" pitchFamily="2" charset="0"/>
              </a:rPr>
              <a:t>W</a:t>
            </a:r>
            <a:r>
              <a:rPr lang="en-US" sz="2400" dirty="0" smtClean="0">
                <a:latin typeface="Barlow" panose="00000500000000000000" pitchFamily="2" charset="0"/>
              </a:rPr>
              <a:t>e </a:t>
            </a:r>
            <a:r>
              <a:rPr lang="en-US" sz="2400" dirty="0">
                <a:latin typeface="Barlow" panose="00000500000000000000" pitchFamily="2" charset="0"/>
              </a:rPr>
              <a:t>cannot cover every peer support </a:t>
            </a:r>
            <a:r>
              <a:rPr lang="en-US" sz="2400" dirty="0" smtClean="0">
                <a:latin typeface="Barlow" panose="00000500000000000000" pitchFamily="2" charset="0"/>
              </a:rPr>
              <a:t>role</a:t>
            </a:r>
          </a:p>
          <a:p>
            <a:r>
              <a:rPr lang="en-US" sz="2400" dirty="0" smtClean="0">
                <a:latin typeface="Barlow" panose="00000500000000000000" pitchFamily="2" charset="0"/>
              </a:rPr>
              <a:t>People in the room represent </a:t>
            </a:r>
            <a:r>
              <a:rPr lang="en-US" sz="2400" dirty="0">
                <a:latin typeface="Barlow" panose="00000500000000000000" pitchFamily="2" charset="0"/>
              </a:rPr>
              <a:t>diverse organizations with varying funding </a:t>
            </a:r>
            <a:r>
              <a:rPr lang="en-US" sz="2400" dirty="0" smtClean="0">
                <a:latin typeface="Barlow" panose="00000500000000000000" pitchFamily="2" charset="0"/>
              </a:rPr>
              <a:t>models, governance models </a:t>
            </a:r>
            <a:r>
              <a:rPr lang="en-US" sz="2400" dirty="0">
                <a:latin typeface="Barlow" panose="00000500000000000000" pitchFamily="2" charset="0"/>
              </a:rPr>
              <a:t>and pay </a:t>
            </a:r>
            <a:r>
              <a:rPr lang="en-US" sz="2400" dirty="0" smtClean="0">
                <a:latin typeface="Barlow" panose="00000500000000000000" pitchFamily="2" charset="0"/>
              </a:rPr>
              <a:t>structures</a:t>
            </a:r>
          </a:p>
          <a:p>
            <a:r>
              <a:rPr lang="en-US" sz="2400" dirty="0">
                <a:latin typeface="Barlow" panose="00000500000000000000" pitchFamily="2" charset="0"/>
              </a:rPr>
              <a:t>T</a:t>
            </a:r>
            <a:r>
              <a:rPr lang="en-US" sz="2400" dirty="0" smtClean="0">
                <a:latin typeface="Barlow" panose="00000500000000000000" pitchFamily="2" charset="0"/>
              </a:rPr>
              <a:t>he </a:t>
            </a:r>
            <a:r>
              <a:rPr lang="en-US" sz="2400" dirty="0">
                <a:latin typeface="Barlow" panose="00000500000000000000" pitchFamily="2" charset="0"/>
              </a:rPr>
              <a:t>goal of this workshop is to equip </a:t>
            </a:r>
            <a:r>
              <a:rPr lang="en-US" sz="2400" dirty="0" smtClean="0">
                <a:latin typeface="Barlow" panose="00000500000000000000" pitchFamily="2" charset="0"/>
              </a:rPr>
              <a:t>everyone </a:t>
            </a:r>
            <a:r>
              <a:rPr lang="en-US" sz="2400" dirty="0">
                <a:latin typeface="Barlow" panose="00000500000000000000" pitchFamily="2" charset="0"/>
              </a:rPr>
              <a:t>with knowledge and tools to support collective advocacy efforts</a:t>
            </a:r>
            <a:endParaRPr lang="en-CA" sz="2400" dirty="0">
              <a:latin typeface="Barlow" panose="00000500000000000000" pitchFamily="2" charset="0"/>
            </a:endParaRPr>
          </a:p>
        </p:txBody>
      </p:sp>
    </p:spTree>
    <p:extLst>
      <p:ext uri="{BB962C8B-B14F-4D97-AF65-F5344CB8AC3E}">
        <p14:creationId xmlns:p14="http://schemas.microsoft.com/office/powerpoint/2010/main" val="3709705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5"/>
          <p:cNvSpPr>
            <a:spLocks noGrp="1"/>
          </p:cNvSpPr>
          <p:nvPr>
            <p:ph type="title"/>
          </p:nvPr>
        </p:nvSpPr>
        <p:spPr/>
        <p:txBody>
          <a:bodyPr/>
          <a:lstStyle/>
          <a:p>
            <a:r>
              <a:rPr lang="en-CA" altLang="en-US" b="1" dirty="0" smtClean="0">
                <a:latin typeface="Barlow" panose="00000500000000000000" pitchFamily="2" charset="0"/>
              </a:rPr>
              <a:t>What is Pay Equity?</a:t>
            </a:r>
            <a:endParaRPr lang="en-US" altLang="en-US" b="1" dirty="0" smtClean="0">
              <a:latin typeface="Barlow" panose="00000500000000000000" pitchFamily="2" charset="0"/>
            </a:endParaRPr>
          </a:p>
        </p:txBody>
      </p:sp>
      <p:sp>
        <p:nvSpPr>
          <p:cNvPr id="24579" name="Content Placeholder 7"/>
          <p:cNvSpPr>
            <a:spLocks noGrp="1"/>
          </p:cNvSpPr>
          <p:nvPr>
            <p:ph idx="1"/>
          </p:nvPr>
        </p:nvSpPr>
        <p:spPr>
          <a:xfrm>
            <a:off x="228600" y="1123950"/>
            <a:ext cx="8763000" cy="762000"/>
          </a:xfrm>
        </p:spPr>
        <p:txBody>
          <a:bodyPr/>
          <a:lstStyle/>
          <a:p>
            <a:r>
              <a:rPr lang="en-US" altLang="en-US" sz="1800" dirty="0">
                <a:latin typeface="Barlow" panose="00000500000000000000" pitchFamily="2" charset="0"/>
              </a:rPr>
              <a:t>Pay equity is internationally recognized as a fundamental human right</a:t>
            </a:r>
            <a:r>
              <a:rPr lang="en-US" altLang="en-US" sz="1800" dirty="0" smtClean="0">
                <a:latin typeface="Barlow" panose="00000500000000000000" pitchFamily="2" charset="0"/>
              </a:rPr>
              <a:t>.</a:t>
            </a:r>
            <a:endParaRPr lang="en-US" altLang="en-US" sz="1800" dirty="0">
              <a:latin typeface="Barlow" panose="00000500000000000000" pitchFamily="2" charset="0"/>
            </a:endParaRPr>
          </a:p>
          <a:p>
            <a:r>
              <a:rPr lang="en-US" altLang="en-US" sz="1800" dirty="0">
                <a:latin typeface="Barlow" panose="00000500000000000000" pitchFamily="2" charset="0"/>
              </a:rPr>
              <a:t>Pay equity is about "equal pay for work of equal value</a:t>
            </a:r>
            <a:r>
              <a:rPr lang="en-US" altLang="en-US" sz="1800" dirty="0" smtClean="0">
                <a:latin typeface="Barlow" panose="00000500000000000000" pitchFamily="2" charset="0"/>
              </a:rPr>
              <a:t>".</a:t>
            </a:r>
            <a:endParaRPr lang="en-US" altLang="en-US" sz="1800" dirty="0">
              <a:latin typeface="Barlow" panose="00000500000000000000" pitchFamily="2" charset="0"/>
            </a:endParaRPr>
          </a:p>
          <a:p>
            <a:r>
              <a:rPr lang="en-US" altLang="en-US" sz="1800" dirty="0">
                <a:latin typeface="Barlow" panose="00000500000000000000" pitchFamily="2" charset="0"/>
              </a:rPr>
              <a:t>This means that if two different jobs contribute equal value to an employer’s operations, then the employees in those jobs should receive equal pay</a:t>
            </a:r>
            <a:r>
              <a:rPr lang="en-US" altLang="en-US" sz="1800" dirty="0" smtClean="0">
                <a:latin typeface="Barlow" panose="00000500000000000000" pitchFamily="2" charset="0"/>
              </a:rPr>
              <a:t>.</a:t>
            </a:r>
            <a:endParaRPr lang="en-US" altLang="en-US" sz="1800" dirty="0">
              <a:latin typeface="Barlow" panose="00000500000000000000" pitchFamily="2" charset="0"/>
            </a:endParaRPr>
          </a:p>
          <a:p>
            <a:r>
              <a:rPr lang="en-US" altLang="en-US" sz="1800" dirty="0">
                <a:latin typeface="Barlow" panose="00000500000000000000" pitchFamily="2" charset="0"/>
              </a:rPr>
              <a:t>The idea of "equal pay for work of equal value" is similar to the idea of comparing apples to oranges – although they are different, they are equally nutritious</a:t>
            </a:r>
            <a:r>
              <a:rPr lang="en-US" altLang="en-US" sz="1800" dirty="0" smtClean="0">
                <a:latin typeface="Barlow" panose="00000500000000000000" pitchFamily="2" charset="0"/>
              </a:rPr>
              <a:t>.*</a:t>
            </a:r>
            <a:endParaRPr lang="en-US" altLang="en-US" sz="1300" dirty="0" smtClean="0">
              <a:latin typeface="Barlow" panose="00000500000000000000" pitchFamily="2" charset="0"/>
            </a:endParaRPr>
          </a:p>
          <a:p>
            <a:pPr lvl="1"/>
            <a:endParaRPr lang="en-US" altLang="en-US" sz="1300" dirty="0" smtClean="0">
              <a:latin typeface="Barlow" panose="00000500000000000000" pitchFamily="2" charset="0"/>
            </a:endParaRPr>
          </a:p>
        </p:txBody>
      </p:sp>
      <p:sp>
        <p:nvSpPr>
          <p:cNvPr id="3" name="TextBox 2"/>
          <p:cNvSpPr txBox="1"/>
          <p:nvPr/>
        </p:nvSpPr>
        <p:spPr>
          <a:xfrm>
            <a:off x="-24809" y="4705350"/>
            <a:ext cx="7162800" cy="261610"/>
          </a:xfrm>
          <a:prstGeom prst="rect">
            <a:avLst/>
          </a:prstGeom>
          <a:noFill/>
        </p:spPr>
        <p:txBody>
          <a:bodyPr wrap="square" rtlCol="0">
            <a:spAutoFit/>
          </a:bodyPr>
          <a:lstStyle/>
          <a:p>
            <a:r>
              <a:rPr lang="en-CA" sz="1100" dirty="0">
                <a:latin typeface="Barlow" panose="00000500000000000000" pitchFamily="2" charset="0"/>
              </a:rPr>
              <a:t>*Canadian Human Rights Commission</a:t>
            </a:r>
            <a:r>
              <a:rPr lang="en-CA" sz="1100" dirty="0" smtClean="0">
                <a:latin typeface="Barlow" panose="00000500000000000000" pitchFamily="2" charset="0"/>
              </a:rPr>
              <a:t>: https</a:t>
            </a:r>
            <a:r>
              <a:rPr lang="en-CA" sz="1100" dirty="0">
                <a:latin typeface="Barlow" panose="00000500000000000000" pitchFamily="2" charset="0"/>
              </a:rPr>
              <a:t>://www.chrc-ccdp.gc.ca/individuals/pay-equity/about-pay-equity </a:t>
            </a:r>
            <a:endParaRPr lang="en-CA" sz="1100" dirty="0" smtClean="0">
              <a:latin typeface="Barlow" panose="00000500000000000000" pitchFamily="2" charset="0"/>
            </a:endParaRPr>
          </a:p>
        </p:txBody>
      </p:sp>
      <p:sp>
        <p:nvSpPr>
          <p:cNvPr id="5" name="TextBox 4"/>
          <p:cNvSpPr txBox="1"/>
          <p:nvPr/>
        </p:nvSpPr>
        <p:spPr>
          <a:xfrm>
            <a:off x="304800" y="3333750"/>
            <a:ext cx="8305800" cy="1015663"/>
          </a:xfrm>
          <a:prstGeom prst="rect">
            <a:avLst/>
          </a:prstGeom>
          <a:noFill/>
        </p:spPr>
        <p:txBody>
          <a:bodyPr wrap="square" rtlCol="0">
            <a:spAutoFit/>
          </a:bodyPr>
          <a:lstStyle/>
          <a:p>
            <a:r>
              <a:rPr lang="en-US" sz="1200" b="1" dirty="0">
                <a:solidFill>
                  <a:srgbClr val="00AEEF"/>
                </a:solidFill>
                <a:latin typeface="Barlow" panose="00000500000000000000" pitchFamily="2" charset="0"/>
              </a:rPr>
              <a:t>Example:</a:t>
            </a:r>
            <a:r>
              <a:rPr lang="en-US" sz="1200" dirty="0">
                <a:latin typeface="Barlow" panose="00000500000000000000" pitchFamily="2" charset="0"/>
              </a:rPr>
              <a:t> If you compare the value of a truck mechanic job class (commonly held by men) to that of an account technician job class (commonly held by women), both jobs are different, but are of equal value to the company – therefore they should be compensated equally.</a:t>
            </a:r>
          </a:p>
          <a:p>
            <a:r>
              <a:rPr lang="en-US" sz="1200" dirty="0">
                <a:latin typeface="Barlow" panose="00000500000000000000" pitchFamily="2" charset="0"/>
              </a:rPr>
              <a:t>Similarly, within a factory, an administrative assistant job (typically a female job) may hold the same value as a machinist job (typically a male job). In this case, the compensation offered should be the same for both jobs</a:t>
            </a:r>
            <a:r>
              <a:rPr lang="en-US" sz="1200" dirty="0" smtClean="0">
                <a:latin typeface="Barlow" panose="00000500000000000000" pitchFamily="2" charset="0"/>
              </a:rPr>
              <a:t>.*</a:t>
            </a:r>
            <a:endParaRPr lang="en-US" sz="1200" dirty="0">
              <a:latin typeface="Barlow" panose="00000500000000000000" pitchFamily="2"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Barlow" panose="00000500000000000000" pitchFamily="2" charset="0"/>
              </a:rPr>
              <a:t>Side note: </a:t>
            </a:r>
            <a:r>
              <a:rPr lang="en-CA" b="1" dirty="0">
                <a:latin typeface="Barlow" panose="00000500000000000000" pitchFamily="2" charset="0"/>
              </a:rPr>
              <a:t>I</a:t>
            </a:r>
            <a:r>
              <a:rPr lang="en-CA" b="1" dirty="0" smtClean="0">
                <a:latin typeface="Barlow" panose="00000500000000000000" pitchFamily="2" charset="0"/>
              </a:rPr>
              <a:t>ntersectionality</a:t>
            </a:r>
            <a:endParaRPr lang="en-CA" b="1" dirty="0">
              <a:latin typeface="Barlow" panose="00000500000000000000" pitchFamily="2" charset="0"/>
            </a:endParaRPr>
          </a:p>
        </p:txBody>
      </p:sp>
      <p:sp>
        <p:nvSpPr>
          <p:cNvPr id="3" name="Content Placeholder 2"/>
          <p:cNvSpPr>
            <a:spLocks noGrp="1"/>
          </p:cNvSpPr>
          <p:nvPr>
            <p:ph idx="1"/>
          </p:nvPr>
        </p:nvSpPr>
        <p:spPr>
          <a:xfrm>
            <a:off x="228600" y="971550"/>
            <a:ext cx="8244663" cy="3657600"/>
          </a:xfrm>
        </p:spPr>
        <p:txBody>
          <a:bodyPr/>
          <a:lstStyle/>
          <a:p>
            <a:pPr marL="0" indent="0">
              <a:buNone/>
            </a:pPr>
            <a:endParaRPr lang="en-US" sz="1200" dirty="0" smtClean="0">
              <a:latin typeface="Barlow" panose="00000500000000000000" pitchFamily="2" charset="0"/>
            </a:endParaRPr>
          </a:p>
          <a:p>
            <a:r>
              <a:rPr lang="en-US" sz="1800" dirty="0" smtClean="0">
                <a:latin typeface="Barlow" panose="00000500000000000000" pitchFamily="2" charset="0"/>
              </a:rPr>
              <a:t>Canada’s Pay Equity Act - 2021!</a:t>
            </a:r>
          </a:p>
          <a:p>
            <a:r>
              <a:rPr lang="en-US" sz="1800" dirty="0" smtClean="0">
                <a:latin typeface="Barlow" panose="00000500000000000000" pitchFamily="2" charset="0"/>
              </a:rPr>
              <a:t>Gender wage gap limitations</a:t>
            </a:r>
          </a:p>
          <a:p>
            <a:r>
              <a:rPr lang="en-US" sz="1800" dirty="0" smtClean="0">
                <a:latin typeface="Barlow" panose="00000500000000000000" pitchFamily="2" charset="0"/>
              </a:rPr>
              <a:t>Other wage gaps:</a:t>
            </a:r>
          </a:p>
          <a:p>
            <a:pPr lvl="1"/>
            <a:r>
              <a:rPr lang="en-US" sz="1600" dirty="0" smtClean="0">
                <a:latin typeface="Barlow" panose="00000500000000000000" pitchFamily="2" charset="0"/>
              </a:rPr>
              <a:t>Education</a:t>
            </a:r>
          </a:p>
          <a:p>
            <a:pPr lvl="1"/>
            <a:r>
              <a:rPr lang="en-US" sz="1600" dirty="0" smtClean="0">
                <a:latin typeface="Barlow" panose="00000500000000000000" pitchFamily="2" charset="0"/>
              </a:rPr>
              <a:t>Immigration &amp; credentials outside of Canada</a:t>
            </a:r>
          </a:p>
          <a:p>
            <a:pPr lvl="1"/>
            <a:r>
              <a:rPr lang="en-US" sz="1600" dirty="0" smtClean="0">
                <a:latin typeface="Barlow" panose="00000500000000000000" pitchFamily="2" charset="0"/>
              </a:rPr>
              <a:t>Indigenous people on &amp; off reserve</a:t>
            </a:r>
          </a:p>
          <a:p>
            <a:pPr lvl="1"/>
            <a:r>
              <a:rPr lang="en-US" sz="1600" dirty="0" smtClean="0">
                <a:latin typeface="Barlow" panose="00000500000000000000" pitchFamily="2" charset="0"/>
              </a:rPr>
              <a:t>Low-income occupations (and COVID-related job losses)</a:t>
            </a:r>
          </a:p>
          <a:p>
            <a:pPr lvl="1"/>
            <a:r>
              <a:rPr lang="en-US" sz="1600" dirty="0" smtClean="0">
                <a:latin typeface="Barlow" panose="00000500000000000000" pitchFamily="2" charset="0"/>
              </a:rPr>
              <a:t>Racialized women/people</a:t>
            </a:r>
          </a:p>
          <a:p>
            <a:pPr lvl="1"/>
            <a:r>
              <a:rPr lang="en-US" sz="1600" dirty="0" smtClean="0">
                <a:latin typeface="Barlow" panose="00000500000000000000" pitchFamily="2" charset="0"/>
              </a:rPr>
              <a:t>People with disabilities</a:t>
            </a:r>
          </a:p>
          <a:p>
            <a:pPr lvl="1"/>
            <a:r>
              <a:rPr lang="en-US" sz="1600" dirty="0" err="1" smtClean="0">
                <a:latin typeface="Barlow" panose="00000500000000000000" pitchFamily="2" charset="0"/>
              </a:rPr>
              <a:t>Neurodivergence</a:t>
            </a:r>
            <a:r>
              <a:rPr lang="en-US" sz="1600" dirty="0" smtClean="0">
                <a:latin typeface="Barlow" panose="00000500000000000000" pitchFamily="2" charset="0"/>
              </a:rPr>
              <a:t> vs. </a:t>
            </a:r>
            <a:r>
              <a:rPr lang="en-US" sz="1600" dirty="0" err="1" smtClean="0">
                <a:latin typeface="Barlow" panose="00000500000000000000" pitchFamily="2" charset="0"/>
              </a:rPr>
              <a:t>Neurotypicality</a:t>
            </a:r>
            <a:endParaRPr lang="en-US" sz="1600" dirty="0" smtClean="0">
              <a:latin typeface="Barlow" panose="00000500000000000000" pitchFamily="2" charset="0"/>
            </a:endParaRPr>
          </a:p>
          <a:p>
            <a:pPr lvl="1"/>
            <a:endParaRPr lang="en-US" sz="800" dirty="0" smtClean="0">
              <a:latin typeface="Barlow" panose="00000500000000000000" pitchFamily="2" charset="0"/>
            </a:endParaRPr>
          </a:p>
          <a:p>
            <a:pPr lvl="1"/>
            <a:endParaRPr lang="en-US" sz="800" dirty="0" smtClean="0">
              <a:latin typeface="Barlow" panose="00000500000000000000" pitchFamily="2" charset="0"/>
            </a:endParaRPr>
          </a:p>
          <a:p>
            <a:pPr lvl="1"/>
            <a:endParaRPr lang="en-US" sz="800" dirty="0">
              <a:latin typeface="Barlow" panose="00000500000000000000" pitchFamily="2" charset="0"/>
            </a:endParaRPr>
          </a:p>
        </p:txBody>
      </p:sp>
    </p:spTree>
    <p:extLst>
      <p:ext uri="{BB962C8B-B14F-4D97-AF65-F5344CB8AC3E}">
        <p14:creationId xmlns:p14="http://schemas.microsoft.com/office/powerpoint/2010/main" val="2524241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smtClean="0">
                <a:latin typeface="Barlow" panose="00000500000000000000" pitchFamily="2" charset="0"/>
              </a:rPr>
              <a:t>Systemic Barriers to Pay Equity </a:t>
            </a:r>
            <a:endParaRPr lang="en-CA" b="1" dirty="0">
              <a:latin typeface="Barlow" panose="00000500000000000000" pitchFamily="2" charset="0"/>
            </a:endParaRPr>
          </a:p>
        </p:txBody>
      </p:sp>
      <p:sp>
        <p:nvSpPr>
          <p:cNvPr id="3" name="Content Placeholder 2"/>
          <p:cNvSpPr>
            <a:spLocks noGrp="1"/>
          </p:cNvSpPr>
          <p:nvPr>
            <p:ph idx="1"/>
          </p:nvPr>
        </p:nvSpPr>
        <p:spPr/>
        <p:txBody>
          <a:bodyPr/>
          <a:lstStyle/>
          <a:p>
            <a:r>
              <a:rPr lang="en-US" sz="2400" dirty="0" smtClean="0">
                <a:latin typeface="Barlow" panose="00000500000000000000" pitchFamily="2" charset="0"/>
              </a:rPr>
              <a:t>Working for Workers Act (4 &amp; 5) , Jan 1, 2026</a:t>
            </a:r>
          </a:p>
          <a:p>
            <a:pPr lvl="1"/>
            <a:r>
              <a:rPr lang="en-US" sz="2000" dirty="0" smtClean="0">
                <a:latin typeface="Barlow" panose="00000500000000000000" pitchFamily="2" charset="0"/>
              </a:rPr>
              <a:t>Mandatory Compensation disclosure (incl. range &amp; bonuses) for positions paying less than 200k</a:t>
            </a:r>
          </a:p>
          <a:p>
            <a:pPr lvl="1"/>
            <a:r>
              <a:rPr lang="en-US" sz="2000" dirty="0" smtClean="0">
                <a:latin typeface="Barlow" panose="00000500000000000000" pitchFamily="2" charset="0"/>
              </a:rPr>
              <a:t>AI &amp; vacancy disclosure, Canadian experience ban, interview follow-up</a:t>
            </a:r>
          </a:p>
          <a:p>
            <a:pPr lvl="1"/>
            <a:r>
              <a:rPr lang="en-US" sz="2000" dirty="0" smtClean="0">
                <a:latin typeface="Barlow" panose="00000500000000000000" pitchFamily="2" charset="0"/>
              </a:rPr>
              <a:t>Does not apply to employers with 25 employees or less</a:t>
            </a:r>
          </a:p>
          <a:p>
            <a:r>
              <a:rPr lang="en-US" sz="2400" dirty="0" smtClean="0">
                <a:latin typeface="Barlow" panose="00000500000000000000" pitchFamily="2" charset="0"/>
              </a:rPr>
              <a:t>Cultural</a:t>
            </a:r>
            <a:r>
              <a:rPr lang="en-US" sz="2400" dirty="0">
                <a:latin typeface="Barlow" panose="00000500000000000000" pitchFamily="2" charset="0"/>
              </a:rPr>
              <a:t>: </a:t>
            </a:r>
            <a:r>
              <a:rPr lang="en-US" sz="2400" dirty="0" smtClean="0">
                <a:latin typeface="Barlow" panose="00000500000000000000" pitchFamily="2" charset="0"/>
              </a:rPr>
              <a:t>“unprofessional” </a:t>
            </a:r>
            <a:r>
              <a:rPr lang="en-US" sz="2400" dirty="0">
                <a:latin typeface="Barlow" panose="00000500000000000000" pitchFamily="2" charset="0"/>
              </a:rPr>
              <a:t>to talk about pay</a:t>
            </a:r>
          </a:p>
          <a:p>
            <a:endParaRPr lang="en-CA" dirty="0"/>
          </a:p>
        </p:txBody>
      </p:sp>
    </p:spTree>
    <p:extLst>
      <p:ext uri="{BB962C8B-B14F-4D97-AF65-F5344CB8AC3E}">
        <p14:creationId xmlns:p14="http://schemas.microsoft.com/office/powerpoint/2010/main" val="4239839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b="1" dirty="0" smtClean="0">
                <a:latin typeface="Barlow" panose="00000500000000000000" pitchFamily="2" charset="0"/>
              </a:rPr>
              <a:t>Ontario Living Wage Network</a:t>
            </a:r>
          </a:p>
        </p:txBody>
      </p:sp>
      <p:pic>
        <p:nvPicPr>
          <p:cNvPr id="3" name="Picture 2"/>
          <p:cNvPicPr>
            <a:picLocks noChangeAspect="1"/>
          </p:cNvPicPr>
          <p:nvPr/>
        </p:nvPicPr>
        <p:blipFill>
          <a:blip r:embed="rId3"/>
          <a:stretch>
            <a:fillRect/>
          </a:stretch>
        </p:blipFill>
        <p:spPr>
          <a:xfrm>
            <a:off x="457200" y="1123950"/>
            <a:ext cx="6324600" cy="3557588"/>
          </a:xfrm>
          <a:prstGeom prst="rect">
            <a:avLst/>
          </a:prstGeom>
        </p:spPr>
      </p:pic>
      <p:sp>
        <p:nvSpPr>
          <p:cNvPr id="4" name="TextBox 3"/>
          <p:cNvSpPr txBox="1"/>
          <p:nvPr/>
        </p:nvSpPr>
        <p:spPr>
          <a:xfrm>
            <a:off x="152400" y="4681538"/>
            <a:ext cx="7010400" cy="307777"/>
          </a:xfrm>
          <a:prstGeom prst="rect">
            <a:avLst/>
          </a:prstGeom>
          <a:noFill/>
        </p:spPr>
        <p:txBody>
          <a:bodyPr wrap="square" rtlCol="0">
            <a:spAutoFit/>
          </a:bodyPr>
          <a:lstStyle/>
          <a:p>
            <a:r>
              <a:rPr lang="en-CA" sz="1400" dirty="0">
                <a:latin typeface="Barlow" panose="00000500000000000000" pitchFamily="2" charset="0"/>
              </a:rPr>
              <a:t>https://www.ontariolivingwage.ca/updated_2024_living_wage_rates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Barlow" panose="00000500000000000000" pitchFamily="2" charset="0"/>
              </a:rPr>
              <a:t>Peer Support Role Drift</a:t>
            </a:r>
            <a:endParaRPr lang="en-CA" b="1" dirty="0">
              <a:latin typeface="Barlow" panose="00000500000000000000" pitchFamily="2" charset="0"/>
            </a:endParaRPr>
          </a:p>
        </p:txBody>
      </p:sp>
      <p:sp>
        <p:nvSpPr>
          <p:cNvPr id="3" name="Content Placeholder 2"/>
          <p:cNvSpPr>
            <a:spLocks noGrp="1"/>
          </p:cNvSpPr>
          <p:nvPr>
            <p:ph idx="1"/>
          </p:nvPr>
        </p:nvSpPr>
        <p:spPr>
          <a:xfrm>
            <a:off x="152400" y="1352550"/>
            <a:ext cx="8763000" cy="2743200"/>
          </a:xfrm>
        </p:spPr>
        <p:txBody>
          <a:bodyPr/>
          <a:lstStyle/>
          <a:p>
            <a:pPr marL="0" indent="0">
              <a:buNone/>
            </a:pPr>
            <a:r>
              <a:rPr lang="en-US" sz="1400" dirty="0" smtClean="0">
                <a:latin typeface="Barlow" panose="00000500000000000000" pitchFamily="2" charset="0"/>
              </a:rPr>
              <a:t>“Over </a:t>
            </a:r>
            <a:r>
              <a:rPr lang="en-US" sz="1400" dirty="0">
                <a:latin typeface="Barlow" panose="00000500000000000000" pitchFamily="2" charset="0"/>
              </a:rPr>
              <a:t>the last decade, we have observed troubling trends in how peer support in the mental health and addiction sector is understood, funded, organized, and practiced. Some peer support initiatives have remained self-governed and adequately resourced and supported to maintain fidelity with peer support values. Others have not. In some contexts, peer support has been quite successful in shifting the dominant values of the mental health system (Fisher, 1994). In others, the system has done more to shift the values and role of peer supporters. We worry that </a:t>
            </a:r>
            <a:r>
              <a:rPr lang="en-US" sz="1600" b="1" u="sng" dirty="0">
                <a:latin typeface="Barlow" panose="00000500000000000000" pitchFamily="2" charset="0"/>
              </a:rPr>
              <a:t>in the process of expanding access to peer support in mainstream</a:t>
            </a:r>
            <a:r>
              <a:rPr lang="en-US" sz="1600" b="1" dirty="0">
                <a:latin typeface="Barlow" panose="00000500000000000000" pitchFamily="2" charset="0"/>
              </a:rPr>
              <a:t> </a:t>
            </a:r>
            <a:r>
              <a:rPr lang="en-US" sz="1400" dirty="0">
                <a:latin typeface="Barlow" panose="00000500000000000000" pitchFamily="2" charset="0"/>
              </a:rPr>
              <a:t>mental health and addiction services</a:t>
            </a:r>
            <a:r>
              <a:rPr lang="en-US" sz="1400" u="sng" dirty="0">
                <a:latin typeface="Barlow" panose="00000500000000000000" pitchFamily="2" charset="0"/>
              </a:rPr>
              <a:t>, </a:t>
            </a:r>
            <a:r>
              <a:rPr lang="en-US" sz="1600" b="1" u="sng" dirty="0">
                <a:latin typeface="Barlow" panose="00000500000000000000" pitchFamily="2" charset="0"/>
              </a:rPr>
              <a:t>we are losing our politicized roots </a:t>
            </a:r>
            <a:r>
              <a:rPr lang="en-US" sz="1400" dirty="0">
                <a:latin typeface="Barlow" panose="00000500000000000000" pitchFamily="2" charset="0"/>
              </a:rPr>
              <a:t>in social movement histories and </a:t>
            </a:r>
            <a:r>
              <a:rPr lang="en-US" sz="1600" b="1" u="sng" dirty="0">
                <a:latin typeface="Barlow" panose="00000500000000000000" pitchFamily="2" charset="0"/>
              </a:rPr>
              <a:t>inadvertently reinforcing — rather than reforming — the power</a:t>
            </a:r>
            <a:r>
              <a:rPr lang="en-US" sz="1600" b="1" dirty="0">
                <a:latin typeface="Barlow" panose="00000500000000000000" pitchFamily="2" charset="0"/>
              </a:rPr>
              <a:t> </a:t>
            </a:r>
            <a:r>
              <a:rPr lang="en-US" sz="1400" dirty="0">
                <a:latin typeface="Barlow" panose="00000500000000000000" pitchFamily="2" charset="0"/>
              </a:rPr>
              <a:t>(and potential harm) of the psychiatric system. We are concerned that we may be enacting the very same practices that the consumer/survivor and drug user movements worked so hard to oppose a generation ago</a:t>
            </a:r>
            <a:r>
              <a:rPr lang="en-US" sz="1400" dirty="0" smtClean="0">
                <a:latin typeface="Barlow" panose="00000500000000000000" pitchFamily="2" charset="0"/>
              </a:rPr>
              <a:t>.” </a:t>
            </a:r>
            <a:r>
              <a:rPr lang="en-US" sz="1600" dirty="0" smtClean="0">
                <a:latin typeface="Barlow" panose="00000500000000000000" pitchFamily="2" charset="0"/>
              </a:rPr>
              <a:t>- PeerWorks</a:t>
            </a:r>
            <a:endParaRPr lang="en-CA" sz="1600" dirty="0">
              <a:latin typeface="Barlow" panose="00000500000000000000" pitchFamily="2" charset="0"/>
            </a:endParaRPr>
          </a:p>
        </p:txBody>
      </p:sp>
      <p:sp>
        <p:nvSpPr>
          <p:cNvPr id="4" name="TextBox 3"/>
          <p:cNvSpPr txBox="1"/>
          <p:nvPr/>
        </p:nvSpPr>
        <p:spPr>
          <a:xfrm>
            <a:off x="228600" y="4400550"/>
            <a:ext cx="6934200" cy="276999"/>
          </a:xfrm>
          <a:prstGeom prst="rect">
            <a:avLst/>
          </a:prstGeom>
          <a:noFill/>
        </p:spPr>
        <p:txBody>
          <a:bodyPr wrap="square" rtlCol="0">
            <a:spAutoFit/>
          </a:bodyPr>
          <a:lstStyle/>
          <a:p>
            <a:r>
              <a:rPr lang="en-US" sz="1200" dirty="0">
                <a:latin typeface="Barlow" panose="00000500000000000000" pitchFamily="2" charset="0"/>
              </a:rPr>
              <a:t>Drift from Peer </a:t>
            </a:r>
            <a:r>
              <a:rPr lang="en-US" sz="1200" dirty="0" smtClean="0">
                <a:latin typeface="Barlow" panose="00000500000000000000" pitchFamily="2" charset="0"/>
              </a:rPr>
              <a:t>Support Values </a:t>
            </a:r>
            <a:r>
              <a:rPr lang="en-US" sz="1200" dirty="0">
                <a:latin typeface="Barlow" panose="00000500000000000000" pitchFamily="2" charset="0"/>
              </a:rPr>
              <a:t>and </a:t>
            </a:r>
            <a:r>
              <a:rPr lang="en-US" sz="1200" dirty="0" smtClean="0">
                <a:latin typeface="Barlow" panose="00000500000000000000" pitchFamily="2" charset="0"/>
              </a:rPr>
              <a:t>Standards: A </a:t>
            </a:r>
            <a:r>
              <a:rPr lang="en-US" sz="1200" dirty="0">
                <a:latin typeface="Barlow" panose="00000500000000000000" pitchFamily="2" charset="0"/>
              </a:rPr>
              <a:t>Position Statement and Call for Action</a:t>
            </a:r>
            <a:endParaRPr lang="en-CA" sz="1200" dirty="0">
              <a:latin typeface="Barlow" panose="00000500000000000000" pitchFamily="2" charset="0"/>
            </a:endParaRPr>
          </a:p>
        </p:txBody>
      </p:sp>
    </p:spTree>
    <p:extLst>
      <p:ext uri="{BB962C8B-B14F-4D97-AF65-F5344CB8AC3E}">
        <p14:creationId xmlns:p14="http://schemas.microsoft.com/office/powerpoint/2010/main" val="2777329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13637</TotalTime>
  <Words>2123</Words>
  <Application>Microsoft Office PowerPoint</Application>
  <PresentationFormat>On-screen Show (16:9)</PresentationFormat>
  <Paragraphs>165</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Barlow</vt:lpstr>
      <vt:lpstr>Calibri</vt:lpstr>
      <vt:lpstr>DIN Offc Pro</vt:lpstr>
      <vt:lpstr>Office Theme</vt:lpstr>
      <vt:lpstr>Let’s Get Paid!</vt:lpstr>
      <vt:lpstr>Antonietta Gutierrez &amp; Rhiannon Thomas</vt:lpstr>
      <vt:lpstr>Raise your hand!</vt:lpstr>
      <vt:lpstr>Scope and limitations of this workshop</vt:lpstr>
      <vt:lpstr>What is Pay Equity?</vt:lpstr>
      <vt:lpstr>Side note: Intersectionality</vt:lpstr>
      <vt:lpstr>Systemic Barriers to Pay Equity </vt:lpstr>
      <vt:lpstr>Ontario Living Wage Network</vt:lpstr>
      <vt:lpstr>Peer Support Role Drift</vt:lpstr>
      <vt:lpstr>Side note: What we found online</vt:lpstr>
      <vt:lpstr>Barriers for Pay Equity for Peer Support</vt:lpstr>
      <vt:lpstr>What is a pay equity analysis?</vt:lpstr>
      <vt:lpstr>Let’s collaborate</vt:lpstr>
      <vt:lpstr>Investigate the root causes of discrepancies</vt:lpstr>
      <vt:lpstr>Action plan</vt:lpstr>
      <vt:lpstr>Questions?</vt:lpstr>
    </vt:vector>
  </TitlesOfParts>
  <Company>Mount Sinai Hospital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Park, Jane</dc:creator>
  <cp:lastModifiedBy>Thomas, Rhiannon</cp:lastModifiedBy>
  <cp:revision>504</cp:revision>
  <cp:lastPrinted>2025-05-23T20:06:46Z</cp:lastPrinted>
  <dcterms:created xsi:type="dcterms:W3CDTF">2017-02-15T18:18:40Z</dcterms:created>
  <dcterms:modified xsi:type="dcterms:W3CDTF">2025-05-23T20:46:27Z</dcterms:modified>
</cp:coreProperties>
</file>